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313" r:id="rId2"/>
    <p:sldId id="257" r:id="rId3"/>
    <p:sldId id="308" r:id="rId4"/>
    <p:sldId id="260" r:id="rId5"/>
    <p:sldId id="297" r:id="rId6"/>
    <p:sldId id="258" r:id="rId7"/>
    <p:sldId id="343" r:id="rId8"/>
    <p:sldId id="316" r:id="rId9"/>
    <p:sldId id="296" r:id="rId10"/>
    <p:sldId id="259" r:id="rId11"/>
    <p:sldId id="338" r:id="rId12"/>
    <p:sldId id="291" r:id="rId13"/>
    <p:sldId id="339" r:id="rId14"/>
    <p:sldId id="324" r:id="rId15"/>
    <p:sldId id="321" r:id="rId16"/>
    <p:sldId id="341" r:id="rId17"/>
    <p:sldId id="335" r:id="rId18"/>
    <p:sldId id="337" r:id="rId19"/>
    <p:sldId id="322" r:id="rId20"/>
    <p:sldId id="325" r:id="rId21"/>
    <p:sldId id="326" r:id="rId22"/>
    <p:sldId id="332" r:id="rId23"/>
    <p:sldId id="333" r:id="rId24"/>
    <p:sldId id="295" r:id="rId25"/>
    <p:sldId id="277" r:id="rId26"/>
    <p:sldId id="344" r:id="rId27"/>
    <p:sldId id="345" r:id="rId28"/>
    <p:sldId id="34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54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82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30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69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2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25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08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74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92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94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47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7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73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42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17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19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05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7E9CD4-A4BB-4F49-92F7-8C34A5007D14}" type="datetimeFigureOut">
              <a:rPr lang="en-CA" smtClean="0"/>
              <a:t>2017-05-15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75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jpe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ccahous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46452"/>
              </p:ext>
            </p:extLst>
          </p:nvPr>
        </p:nvGraphicFramePr>
        <p:xfrm>
          <a:off x="2505262" y="1346478"/>
          <a:ext cx="7603380" cy="51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4663296" imgH="6034944" progId="AcroExch.Document.DC">
                  <p:embed/>
                </p:oleObj>
              </mc:Choice>
              <mc:Fallback>
                <p:oleObj name="Acrobat Document" r:id="rId3" imgW="4663296" imgH="603494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262" y="1346478"/>
                        <a:ext cx="7603380" cy="511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" y="241159"/>
            <a:ext cx="4646400" cy="11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3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Advocating for Child Care as a service and as a profession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96947" y="1621077"/>
            <a:ext cx="8596668" cy="448057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Participated </a:t>
            </a:r>
            <a:r>
              <a:rPr lang="en-US" dirty="0"/>
              <a:t>on the Commission on Early Learning and Child Care</a:t>
            </a:r>
            <a:endParaRPr lang="en-US" dirty="0" smtClean="0"/>
          </a:p>
          <a:p>
            <a:r>
              <a:rPr lang="en-US" dirty="0" smtClean="0"/>
              <a:t>Meetings with the New Minister of Families &amp; NDP Critic</a:t>
            </a:r>
          </a:p>
          <a:p>
            <a:r>
              <a:rPr lang="en-US" dirty="0" smtClean="0"/>
              <a:t>submitted recommendations to new Provincial Government</a:t>
            </a:r>
          </a:p>
          <a:p>
            <a:r>
              <a:rPr lang="en-CA" dirty="0" smtClean="0"/>
              <a:t>Pre-budget Submission to Minister of Finance</a:t>
            </a:r>
          </a:p>
          <a:p>
            <a:r>
              <a:rPr lang="en-CA" dirty="0" smtClean="0"/>
              <a:t>Submission to House of Commons Standing Committee on Finance</a:t>
            </a:r>
          </a:p>
          <a:p>
            <a:r>
              <a:rPr lang="en-CA" dirty="0" smtClean="0"/>
              <a:t>Pre-budget consultation presentation</a:t>
            </a:r>
            <a:endParaRPr lang="en-US" dirty="0" smtClean="0"/>
          </a:p>
          <a:p>
            <a:r>
              <a:rPr lang="en-US" dirty="0" smtClean="0"/>
              <a:t>Regular meetings with Early Learning and Child Care program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Media </a:t>
            </a:r>
            <a:r>
              <a:rPr lang="en-US" dirty="0"/>
              <a:t>events </a:t>
            </a:r>
            <a:r>
              <a:rPr lang="en-US" dirty="0" smtClean="0"/>
              <a:t>to keep child care in the news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2683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1" b="19171"/>
          <a:stretch>
            <a:fillRect/>
          </a:stretch>
        </p:blipFill>
        <p:spPr>
          <a:xfrm>
            <a:off x="8627910" y="2596764"/>
            <a:ext cx="3296409" cy="1524000"/>
          </a:xfrm>
          <a:prstGeom prst="roundRect">
            <a:avLst>
              <a:gd name="adj" fmla="val 9363"/>
            </a:avLst>
          </a:prstGeom>
        </p:spPr>
      </p:pic>
    </p:spTree>
    <p:extLst>
      <p:ext uri="{BB962C8B-B14F-4D97-AF65-F5344CB8AC3E}">
        <p14:creationId xmlns:p14="http://schemas.microsoft.com/office/powerpoint/2010/main" val="29560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Educating the public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5" y="2367093"/>
            <a:ext cx="3298975" cy="3424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59" y="2367093"/>
            <a:ext cx="3314391" cy="3424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8" y="2367093"/>
            <a:ext cx="3295467" cy="3424107"/>
          </a:xfrm>
          <a:prstGeom prst="rect">
            <a:avLst/>
          </a:prstGeom>
        </p:spPr>
      </p:pic>
      <p:pic>
        <p:nvPicPr>
          <p:cNvPr id="16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8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7030A0"/>
                </a:solidFill>
              </a:rPr>
              <a:t>Provincial Election Forum on Child Care</a:t>
            </a:r>
            <a:endParaRPr lang="en-CA" sz="3600" b="1" dirty="0">
              <a:solidFill>
                <a:srgbClr val="7030A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NDP &amp; Liberal &amp; Conservative Reps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1" b="19171"/>
          <a:stretch>
            <a:fillRect/>
          </a:stretch>
        </p:blipFill>
        <p:spPr>
          <a:xfrm>
            <a:off x="913774" y="1848897"/>
            <a:ext cx="3296409" cy="217044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Moderated by Richard Cloutier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1" b="1927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Almost a Full House!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6" b="19246"/>
          <a:stretch>
            <a:fillRect/>
          </a:stretch>
        </p:blipFill>
        <p:spPr>
          <a:xfrm>
            <a:off x="7973173" y="1848897"/>
            <a:ext cx="3304928" cy="2068300"/>
          </a:xfrm>
        </p:spPr>
      </p:pic>
      <p:pic>
        <p:nvPicPr>
          <p:cNvPr id="20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8" y="5872785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1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MCCA/Probe Research project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863001"/>
            <a:ext cx="4039437" cy="4994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48" y="1698171"/>
            <a:ext cx="3302562" cy="5159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98" y="1698171"/>
            <a:ext cx="3803245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7030A0"/>
                </a:solidFill>
              </a:rPr>
              <a:t/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>
                <a:solidFill>
                  <a:srgbClr val="7030A0"/>
                </a:solidFill>
              </a:rPr>
              <a:t/>
            </a:r>
            <a:br>
              <a:rPr lang="en-CA" b="1" dirty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/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>Professional </a:t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>Development </a:t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>2016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7" y="1300785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Image result for professional develo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rofessional develop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929" y="881371"/>
            <a:ext cx="3667125" cy="22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30A0"/>
                </a:solidFill>
              </a:rPr>
              <a:t>1073 participants at the Winter workshops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3157716"/>
              </p:ext>
            </p:extLst>
          </p:nvPr>
        </p:nvGraphicFramePr>
        <p:xfrm>
          <a:off x="4143375" y="2043113"/>
          <a:ext cx="3398838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Acrobat Document" r:id="rId3" imgW="4663296" imgH="6034944" progId="AcroExch.Document.DC">
                  <p:embed/>
                </p:oleObj>
              </mc:Choice>
              <mc:Fallback>
                <p:oleObj name="Acrobat Document" r:id="rId3" imgW="4663296" imgH="603494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5" y="2043113"/>
                        <a:ext cx="3398838" cy="439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3" y="600341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7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Celebrating 25</a:t>
            </a:r>
            <a:r>
              <a:rPr lang="en-CA" b="1" baseline="30000" dirty="0" smtClean="0">
                <a:solidFill>
                  <a:srgbClr val="7030A0"/>
                </a:solidFill>
              </a:rPr>
              <a:t>th</a:t>
            </a:r>
            <a:r>
              <a:rPr lang="en-CA" b="1" dirty="0" smtClean="0">
                <a:solidFill>
                  <a:srgbClr val="7030A0"/>
                </a:solidFill>
              </a:rPr>
              <a:t> Annual Week of the ECE!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2214694"/>
            <a:ext cx="3298976" cy="7286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159771" y="6684511"/>
            <a:ext cx="3298976" cy="3574044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5004056" y="2790956"/>
            <a:ext cx="3303351" cy="2847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Week of the ECE 2016 Fl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2039816"/>
            <a:ext cx="3417066" cy="40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3652" y="2483431"/>
            <a:ext cx="3828996" cy="3291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1260" y="2476729"/>
            <a:ext cx="3828999" cy="33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 smtClean="0">
                <a:solidFill>
                  <a:srgbClr val="7030A0"/>
                </a:solidFill>
              </a:rPr>
              <a:t>Be Inspired, Be Incredible</a:t>
            </a:r>
            <a:br>
              <a:rPr lang="en-CA" b="1" i="1" dirty="0" smtClean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>Conference 2016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Conference committee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CA" dirty="0" smtClean="0"/>
              <a:t>Having some fun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Delegates from near and far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441348" y="4793064"/>
            <a:ext cx="3303352" cy="998135"/>
          </a:xfrm>
        </p:spPr>
        <p:txBody>
          <a:bodyPr/>
          <a:lstStyle/>
          <a:p>
            <a:r>
              <a:rPr lang="en-CA" dirty="0" smtClean="0"/>
              <a:t>1,043 Registrations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Minister Fielding &amp; Marg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6" b="19246"/>
          <a:stretch>
            <a:fillRect/>
          </a:stretch>
        </p:blipFill>
        <p:spPr>
          <a:xfrm>
            <a:off x="7973173" y="2290893"/>
            <a:ext cx="3304928" cy="1676399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CA" dirty="0" smtClean="0"/>
              <a:t>Bringing Greetings from the </a:t>
            </a:r>
            <a:r>
              <a:rPr lang="en-CA" dirty="0" err="1" smtClean="0"/>
              <a:t>PRovince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1" b="19171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6" b="19246"/>
          <a:stretch>
            <a:fillRect/>
          </a:stretch>
        </p:blipFill>
        <p:spPr/>
      </p:pic>
      <p:pic>
        <p:nvPicPr>
          <p:cNvPr id="23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1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6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Conference awards banquet</a:t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>Recognizing outstanding </a:t>
            </a:r>
            <a:r>
              <a:rPr lang="en-CA" b="1" dirty="0" err="1" smtClean="0">
                <a:solidFill>
                  <a:srgbClr val="7030A0"/>
                </a:solidFill>
              </a:rPr>
              <a:t>memberS</a:t>
            </a:r>
            <a:r>
              <a:rPr lang="en-CA" b="1" dirty="0" smtClean="0">
                <a:solidFill>
                  <a:srgbClr val="7030A0"/>
                </a:solidFill>
              </a:rPr>
              <a:t>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Leader of the Year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1" b="1917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CA" dirty="0" smtClean="0"/>
              <a:t>Cassandra </a:t>
            </a:r>
            <a:r>
              <a:rPr lang="en-CA" dirty="0" err="1" smtClean="0"/>
              <a:t>acland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Exceptional FCCP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6" b="1924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CA" dirty="0" smtClean="0"/>
              <a:t>Susan Koppel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All </a:t>
            </a:r>
            <a:r>
              <a:rPr lang="en-CA" dirty="0" err="1" smtClean="0"/>
              <a:t>REcipients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6" b="19246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CA" dirty="0" smtClean="0"/>
              <a:t>Dr. </a:t>
            </a:r>
            <a:r>
              <a:rPr lang="en-CA" dirty="0" err="1" smtClean="0"/>
              <a:t>Gretta</a:t>
            </a:r>
            <a:r>
              <a:rPr lang="en-CA" dirty="0" smtClean="0"/>
              <a:t> Brown, Volunteer, </a:t>
            </a:r>
            <a:r>
              <a:rPr lang="en-CA" dirty="0" err="1" smtClean="0"/>
              <a:t>Educaring</a:t>
            </a:r>
            <a:r>
              <a:rPr lang="en-CA" dirty="0" smtClean="0"/>
              <a:t>, ECE, FCCP</a:t>
            </a:r>
            <a:endParaRPr lang="en-US" dirty="0"/>
          </a:p>
        </p:txBody>
      </p:sp>
      <p:pic>
        <p:nvPicPr>
          <p:cNvPr id="1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1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>
                <a:solidFill>
                  <a:srgbClr val="7030A0"/>
                </a:solidFill>
              </a:rPr>
              <a:t>1328 </a:t>
            </a:r>
            <a:r>
              <a:rPr lang="en-CA" b="1" dirty="0">
                <a:solidFill>
                  <a:srgbClr val="7030A0"/>
                </a:solidFill>
              </a:rPr>
              <a:t>participants at the fall workshops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1284823"/>
              </p:ext>
            </p:extLst>
          </p:nvPr>
        </p:nvGraphicFramePr>
        <p:xfrm>
          <a:off x="3951288" y="1789113"/>
          <a:ext cx="3462337" cy="448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Acrobat Document" r:id="rId3" imgW="4663296" imgH="6034944" progId="AcroExch.Document.DC">
                  <p:embed/>
                </p:oleObj>
              </mc:Choice>
              <mc:Fallback>
                <p:oleObj name="Acrobat Document" r:id="rId3" imgW="4663296" imgH="603494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1288" y="1789113"/>
                        <a:ext cx="3462337" cy="448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1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DF354D"/>
                </a:solidFill>
              </a:rPr>
              <a:t/>
            </a:r>
            <a:br>
              <a:rPr lang="en-US" b="1" dirty="0" smtClean="0">
                <a:solidFill>
                  <a:srgbClr val="DF354D"/>
                </a:solidFill>
              </a:rPr>
            </a:br>
            <a:r>
              <a:rPr lang="en-US" b="1" dirty="0" smtClean="0">
                <a:solidFill>
                  <a:srgbClr val="DF354D"/>
                </a:solidFill>
              </a:rPr>
              <a:t>					</a:t>
            </a:r>
            <a:br>
              <a:rPr lang="en-US" b="1" dirty="0" smtClean="0">
                <a:solidFill>
                  <a:srgbClr val="DF354D"/>
                </a:solidFill>
              </a:rPr>
            </a:br>
            <a:r>
              <a:rPr lang="en-US" b="1" dirty="0">
                <a:solidFill>
                  <a:srgbClr val="DF354D"/>
                </a:solidFill>
              </a:rPr>
              <a:t/>
            </a:r>
            <a:br>
              <a:rPr lang="en-US" b="1" dirty="0">
                <a:solidFill>
                  <a:srgbClr val="DF354D"/>
                </a:solidFill>
              </a:rPr>
            </a:br>
            <a:r>
              <a:rPr lang="en-US" b="1" dirty="0" smtClean="0">
                <a:solidFill>
                  <a:srgbClr val="DF354D"/>
                </a:solidFill>
              </a:rPr>
              <a:t/>
            </a:r>
            <a:br>
              <a:rPr lang="en-US" b="1" dirty="0" smtClean="0">
                <a:solidFill>
                  <a:srgbClr val="DF354D"/>
                </a:solidFill>
              </a:rPr>
            </a:br>
            <a:r>
              <a:rPr lang="en-US" b="1" dirty="0">
                <a:solidFill>
                  <a:srgbClr val="DF354D"/>
                </a:solidFill>
              </a:rPr>
              <a:t/>
            </a:r>
            <a:br>
              <a:rPr lang="en-US" b="1" dirty="0">
                <a:solidFill>
                  <a:srgbClr val="DF354D"/>
                </a:solidFill>
              </a:rPr>
            </a:br>
            <a:r>
              <a:rPr lang="en-US" b="1" dirty="0" smtClean="0">
                <a:solidFill>
                  <a:srgbClr val="DF354D"/>
                </a:solidFill>
              </a:rPr>
              <a:t/>
            </a:r>
            <a:br>
              <a:rPr lang="en-US" b="1" dirty="0" smtClean="0">
                <a:solidFill>
                  <a:srgbClr val="DF354D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Our Mission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To advocate for a quality system of child care, to advance early childhood education as a profession, and to provide services to our members. </a:t>
            </a:r>
            <a:endParaRPr lang="en-US" sz="36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			     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Our Vision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To promote and support an exceptional early learning and child care system by fueling our members to be proud and excited to belong to a progressive, respected profession.</a:t>
            </a:r>
            <a:endParaRPr lang="en-US" sz="3200" dirty="0"/>
          </a:p>
        </p:txBody>
      </p:sp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00" y="611188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7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98 Delegates at the 17</a:t>
            </a:r>
            <a:r>
              <a:rPr lang="en-CA" b="1" baseline="30000" dirty="0" smtClean="0">
                <a:solidFill>
                  <a:srgbClr val="7030A0"/>
                </a:solidFill>
              </a:rPr>
              <a:t>th</a:t>
            </a:r>
            <a:r>
              <a:rPr lang="en-CA" b="1" dirty="0" smtClean="0">
                <a:solidFill>
                  <a:srgbClr val="7030A0"/>
                </a:solidFill>
              </a:rPr>
              <a:t> annual Directors Conference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First Time Delegates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b="1913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Work Hard Play Hard</a:t>
            </a: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b="902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Panel of Experts</a:t>
            </a:r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b="8977"/>
          <a:stretch>
            <a:fillRect/>
          </a:stretch>
        </p:blipFill>
        <p:spPr/>
      </p:pic>
      <p:pic>
        <p:nvPicPr>
          <p:cNvPr id="21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8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22 Personalized Professional Development Events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err="1" smtClean="0">
                <a:solidFill>
                  <a:srgbClr val="7030A0"/>
                </a:solidFill>
              </a:rPr>
              <a:t>OnSite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Treasure Keepers</a:t>
            </a:r>
          </a:p>
          <a:p>
            <a:r>
              <a:rPr lang="en-CA" dirty="0" smtClean="0"/>
              <a:t>Stars of Promise</a:t>
            </a:r>
          </a:p>
          <a:p>
            <a:r>
              <a:rPr lang="en-CA" dirty="0" smtClean="0"/>
              <a:t>Village Child Care</a:t>
            </a:r>
          </a:p>
          <a:p>
            <a:r>
              <a:rPr lang="en-CA" dirty="0" smtClean="0"/>
              <a:t>Ryerson School Age</a:t>
            </a:r>
          </a:p>
          <a:p>
            <a:r>
              <a:rPr lang="en-CA" dirty="0" smtClean="0"/>
              <a:t>East </a:t>
            </a:r>
            <a:r>
              <a:rPr lang="en-CA" dirty="0" err="1" smtClean="0"/>
              <a:t>TransconA</a:t>
            </a:r>
            <a:r>
              <a:rPr lang="en-CA" dirty="0" smtClean="0"/>
              <a:t> B&amp;A</a:t>
            </a:r>
          </a:p>
          <a:p>
            <a:r>
              <a:rPr lang="en-CA" dirty="0" smtClean="0"/>
              <a:t>Military Family Resource Centre</a:t>
            </a:r>
          </a:p>
          <a:p>
            <a:r>
              <a:rPr lang="en-CA" dirty="0" smtClean="0"/>
              <a:t>Horizons </a:t>
            </a:r>
            <a:r>
              <a:rPr lang="en-CA" dirty="0" err="1" smtClean="0"/>
              <a:t>Childrens</a:t>
            </a:r>
            <a:r>
              <a:rPr lang="en-CA" dirty="0" smtClean="0"/>
              <a:t> Centre</a:t>
            </a:r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u="sng" dirty="0" smtClean="0">
                <a:solidFill>
                  <a:srgbClr val="7030A0"/>
                </a:solidFill>
              </a:rPr>
              <a:t>Customized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CA" dirty="0" smtClean="0"/>
              <a:t>Happy Feet Early Learning</a:t>
            </a:r>
          </a:p>
          <a:p>
            <a:r>
              <a:rPr lang="en-CA" dirty="0" smtClean="0"/>
              <a:t>YMCA/YWCA</a:t>
            </a:r>
          </a:p>
          <a:p>
            <a:r>
              <a:rPr lang="en-CA" dirty="0" smtClean="0"/>
              <a:t>K.I.D.S Inc</a:t>
            </a:r>
          </a:p>
          <a:p>
            <a:r>
              <a:rPr lang="en-CA" dirty="0" smtClean="0"/>
              <a:t>Dawn &amp; Dust Before &amp; After</a:t>
            </a:r>
          </a:p>
          <a:p>
            <a:r>
              <a:rPr lang="en-CA" dirty="0" smtClean="0"/>
              <a:t>Garden Grove Child Care</a:t>
            </a:r>
          </a:p>
          <a:p>
            <a:r>
              <a:rPr lang="en-CA" dirty="0" smtClean="0"/>
              <a:t>Crestview Park Day Nursery</a:t>
            </a:r>
          </a:p>
          <a:p>
            <a:r>
              <a:rPr lang="en-CA" dirty="0" smtClean="0"/>
              <a:t>Taking Charge! Taking Care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u="sng" dirty="0" smtClean="0">
                <a:solidFill>
                  <a:srgbClr val="7030A0"/>
                </a:solidFill>
              </a:rPr>
              <a:t>Anywhere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CA" dirty="0" err="1" smtClean="0"/>
              <a:t>Wawanesa</a:t>
            </a:r>
            <a:r>
              <a:rPr lang="en-CA" dirty="0" smtClean="0"/>
              <a:t> Wee Care</a:t>
            </a:r>
          </a:p>
          <a:p>
            <a:r>
              <a:rPr lang="en-CA" dirty="0" smtClean="0"/>
              <a:t>Gillis Play &amp; Learn</a:t>
            </a:r>
          </a:p>
          <a:p>
            <a:r>
              <a:rPr lang="en-CA" dirty="0" smtClean="0"/>
              <a:t>Eastman Directors</a:t>
            </a:r>
          </a:p>
          <a:p>
            <a:r>
              <a:rPr lang="en-CA" dirty="0" smtClean="0"/>
              <a:t>Island Lake Tribal Council</a:t>
            </a:r>
            <a:endParaRPr lang="en-US" dirty="0" smtClean="0"/>
          </a:p>
          <a:p>
            <a:r>
              <a:rPr lang="en-CA" dirty="0" err="1" smtClean="0"/>
              <a:t>Westman</a:t>
            </a:r>
            <a:r>
              <a:rPr lang="en-CA" dirty="0" smtClean="0"/>
              <a:t> Region</a:t>
            </a:r>
          </a:p>
          <a:p>
            <a:r>
              <a:rPr lang="en-CA" dirty="0" smtClean="0"/>
              <a:t>J.A. Cuddy Child Care Centre</a:t>
            </a:r>
          </a:p>
        </p:txBody>
      </p:sp>
      <p:pic>
        <p:nvPicPr>
          <p:cNvPr id="9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1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 </a:t>
            </a:r>
            <a:r>
              <a:rPr lang="en-CA" b="1" dirty="0" smtClean="0">
                <a:solidFill>
                  <a:srgbClr val="7030A0"/>
                </a:solidFill>
              </a:rPr>
              <a:t>Training For New Ethics </a:t>
            </a:r>
            <a:r>
              <a:rPr lang="en-CA" b="1" dirty="0" smtClean="0">
                <a:solidFill>
                  <a:srgbClr val="7030A0"/>
                </a:solidFill>
              </a:rPr>
              <a:t>Guides 2016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44073"/>
            <a:ext cx="3296409" cy="576262"/>
          </a:xfrm>
        </p:spPr>
        <p:txBody>
          <a:bodyPr/>
          <a:lstStyle/>
          <a:p>
            <a:r>
              <a:rPr lang="en-CA" dirty="0" smtClean="0"/>
              <a:t>14 New guides!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 b="889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Ethics  Trainers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b="9028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Guides Presenting to Guides</a:t>
            </a:r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b="8977"/>
          <a:stretch>
            <a:fillRect/>
          </a:stretch>
        </p:blipFill>
        <p:spPr/>
      </p:pic>
      <p:pic>
        <p:nvPicPr>
          <p:cNvPr id="17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5" y="5866118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8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Pedagogical leadership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Pedagogical Leaders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 b="889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CA" dirty="0" smtClean="0"/>
              <a:t>30 Leaders training with Deb Curtis &amp; Brigitte </a:t>
            </a:r>
            <a:r>
              <a:rPr lang="en-CA" dirty="0" err="1" smtClean="0"/>
              <a:t>iNsull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Pedagogical Gathering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6" b="19236"/>
          <a:stretch>
            <a:fillRect/>
          </a:stretch>
        </p:blipFill>
        <p:spPr>
          <a:xfrm rot="5400000">
            <a:off x="4810840" y="2154062"/>
            <a:ext cx="2343839" cy="15240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497809"/>
          </a:xfrm>
        </p:spPr>
        <p:txBody>
          <a:bodyPr/>
          <a:lstStyle/>
          <a:p>
            <a:r>
              <a:rPr lang="en-CA" dirty="0" smtClean="0"/>
              <a:t>Post institute 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6" b="19236"/>
          <a:stretch>
            <a:fillRect/>
          </a:stretch>
        </p:blipFill>
        <p:spPr>
          <a:xfrm rot="5400000">
            <a:off x="8306725" y="2180302"/>
            <a:ext cx="2343839" cy="15240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973173" y="4781079"/>
            <a:ext cx="3305053" cy="996724"/>
          </a:xfrm>
        </p:spPr>
        <p:txBody>
          <a:bodyPr/>
          <a:lstStyle/>
          <a:p>
            <a:r>
              <a:rPr lang="en-CA" dirty="0" smtClean="0"/>
              <a:t>60 in attendance</a:t>
            </a:r>
            <a:endParaRPr lang="en-US" dirty="0"/>
          </a:p>
        </p:txBody>
      </p:sp>
      <p:pic>
        <p:nvPicPr>
          <p:cNvPr id="19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8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	Coming in 2017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Updated Human Resource Management Guide for Early Learning &amp; Child Care Programs,  with a new chapter on board governance</a:t>
            </a:r>
          </a:p>
          <a:p>
            <a:r>
              <a:rPr lang="en-CA" dirty="0" smtClean="0"/>
              <a:t>MCCA Board of Directors &amp; Regional Branch Chairpersons Strategic planning, June 2017</a:t>
            </a:r>
          </a:p>
          <a:p>
            <a:r>
              <a:rPr lang="en-CA" dirty="0" smtClean="0"/>
              <a:t>Pedagogical Institute,  October </a:t>
            </a:r>
            <a:r>
              <a:rPr lang="en-CA" dirty="0" smtClean="0"/>
              <a:t>2017</a:t>
            </a:r>
          </a:p>
          <a:p>
            <a:r>
              <a:rPr lang="en-CA" dirty="0" smtClean="0"/>
              <a:t>Exploring the feasibility of an online board training workshop</a:t>
            </a:r>
            <a:endParaRPr lang="en-CA" dirty="0"/>
          </a:p>
        </p:txBody>
      </p:sp>
      <p:sp>
        <p:nvSpPr>
          <p:cNvPr id="4" name="AutoShape 2" descr="data:image/png;base64,iVBORw0KGgoAAAANSUhEUgAAASAAAACYCAMAAABzs8QeAAABCFBMVEX////jBhPiBhP+/v7iAADjABDiAAziAAjiAAbkAAD5zsrgAADjAAfoMz7//Pz++ffnNjf+8/TlGyX2v7n97u/74eL+9PH62Nr85+j+9vf72tz5ztD98e785+nykZb5zM/0oqb0t7jrUFnjEh33wMPxlI/2sbXrYWfmKDH629bvgYbpREz0rafylpr0panqWF7nQkHvf4XxkoP73dPudHrsZ23sZlbynZfpU0znPEPscWn2u7b86d/mKR7rX13vhX/zp6DvgXPlLSrnPTr5z8Pta2ntd2vwgH34yb70o5XqWkrnOy/xjornS0zvgWvvgn3qVEToOiT2t6jtb2Ltc2Hxi3r0rJzymYpZPteZAAAgAElEQVR4nO09CWPaOLO2kGRMzOVwBsplwhmuFkpIyNGkabtfk6997dvt//8nT7dkQ7pkN216vGnKMZZlazy3RsKyfh5Ipcrlcq6Uzx8Ui8X2YDZvtVrJXs+3I4D8Xi/Tai3mnWLxIJ8vZcup2FPf+zeFcr5Yqbeb48aIEGXY84HjQgZxx8EIIdsGURIhHI/Ds/cQurbfWwxqjWa7cpB96oE8LpSzpXx7PKoNBvPWKuM7LqdKnJPEhCh5ODjT/f7yjLTG5CzXBb3h4nbUOcimnnpg/xpSxea4Nuu2hqvkFUCUW+KUUSIkAexfhDgGHp/tW1Z6CZDAI+xA6ATJYas7G3Xa+ace5YOhnH1WrLcHQ9/dg1KAMOUWEKGAlCIiRxyoROkv9B897N2mLKJ5TmDoVCJ6sns36LXmnXa9clDKZdM/tJKK5YmCGSySNmGWPYzuFRtGCiozGAECgb8JAQMQBPiuT3u2Eu5W+SP9S9nDdrI7p0qqnntqQmyDbLFTm935VL84SBBGSA6hARcYiSME6PWI2RoOe8nVKtlLbkKPk8n34REhTyxmpTM41I/BThwvCAUhIMp81P6RiBRLdWatVS/wYByx++fAmYd94H/8hfIF4ZqAMIlgFPKF8AEITJCd4Ct6AXqVqcP7AewEegqjCebGT/UPAKGTi/xkt1l+YrpQSJfyzUGSsQ2WfCOUqySQ8ScPaTmTMoevWxkPR/U0bXRqCa0ydWQ/TCYJ7w2J9s8QXgvI+eTZ8OsLbqKaPNl+YhJl651aK+AiBTYNkcJw0pDnisEWPKPDTT+buPCdCB4AeFKlBKIido01nmpwyl+94aQ7IdCdLCY9m7oOZv9xr/aEgpbrzBaUddD9ujiExr3l4XuINvAUnClVxIXTa2iHAQX79Fox8q+KUfQgoowSD3qrYWsyq9Wa7UGrR5nZk02xN3oaZ6mcn7V6hHWMewb60QkdyrgceojjAby0UuU/g7imDlCCCPd5v9WXHjLxtksYiNPH2ocG3nhhF8IoIDLXWnTylXZnMOyBuMscUadX+e7EyebbtaSy4vcwDvFePPtqet7tHvsepyKkTGK9Ow4rGtYBfCk7L1zYyGAx3Euo6wo/6L4LsqCEGHu/O64f5J91Bou7pO/B700gYsvnPuEcW1kNxT5SFZP/xNpenX84ercm/L3ev3Go8kBOlVmj/hspRkpVYD/BtAyF6gVQVAA2fGVJFf0igzUemHQyVBq5OCJci5K1TvtZvthuzGbfVQkVR92VAyMsEH2QDnSv3jQTpYI8a70MyCn4rMBFpfrZRZoIjLdu07wlPV74bOghznVMS4tQY5P9trAUuQcvaM1rzWfp70efcn4x9LHrRG4v/IUYW3B9+7oa1ozpS0IhZypjgOrbsE/sXPfN1glNIHijsPlz76vPZZNInuuBYPTN6cIg9awyWrnEmiPt0RgGmytOgOL46mbZL4ROZUxjXboITtS3/jVWQklfl2klSOR97cq+UfBO4U89BCLX1FHufXgHfJe8SLY9ahHqRMRes7iwWdA9P9xPb+8i9gHCE/Wt8MbV5wNnug61JQQSI4VvVXdprrmAupzx4X48nH0bioSgMuj24F5U/oHiIk4dxw1eJUoGJ0SgdA6fMwaix9OHWPdjw6WlVDSFIhQ9Y/+dwr8Ovupt3YOH7W9MnFSpMyTR59e1MnXH8HS53uqRxYRUWafgL93toUFvfFYNtbdOpQ7ybvSRN1EP8mt0UXjY+UaE4cPIdxYe5x3Dxbc3v8Krm08xNT5mcizOE/KdQKL3SbBXjBAIq5ORu1R4/v5c+DvIP1V9rl2kvEvzBoz3bXiEJ83SNwrHSs3a0IXbLSty4uoAirsf9pm3G9sqXRyZfn3ivZbkYxwkvW5nWlJ43v4E8iHuHRcUfgnNUM/km6/jEQwmg0b90cONWHt+57txdA8Ho+PPrhA77L40FPMGiTiif3lz7XnalqcvPD4e0r97mYq0n0A+UpoHElC9i8v2W+CreGI7YKbxqBRKl2pJ4Hr3Kx7vZm2dnrHj+OqyIEYWUzqYKx4hManyu3PiPmGES4oG6Q/KEfKOJd2khK2n3NXCV7JnyzoKtrDyzkAsyPzRqJMrdoYiI2iHPHsjMwHooz3yqV/CLFBofOG36v7FGQtMbPw+pwiZnQuVS5zjpWwt5YyGFCxMXSp89Qaa96M/bpGtrXi89zjUSVXGiwyMR68ZAmBj5vgWPtBhw9darLR8CcOV7h+dBC7mtBUEYs1yCygcF2eaj57+7grx9n2FT1xh09HR9wbAbngUPEbEkW0skp4r7Ivyc7TrLPHwPM2CTho8QmmahIyZSujFyRRDJPtx/lNV1oo4RaJ/eKt5T5zf7CE6NBaf8e5SX1zzfnSoGr7Pr+FRa/zv1FAq154EkGgKwKm/lXekc3HJzzmENFhKC/IYQEdaOj22ifOtibv3Uocg+WMoOgRhJ5qeugwogfCVznP0M1j3ox6bngHYAW/vuYN/Ye7z7VHAM4Mhd31baEEt5wvOKS8Ie6Cr/dD4xCPvL6/dPZEuEo8VvikoJd6f0qQ7nbO4EGTRrJfmTqT3tqDwS9fox5Zxlv6yEx7Bxj+kTrZdI8yjci3cNIqJm434hrw7GUmIK3KS87Yqxsg8IRZIJG6nnmOcyCY44IX0BmIkWOXkAdgM4zmNCheEXZSTyOC9Y/QTfmAPwOPkPyJPvjHxIZRxDic2PDs/+egas1uCc/kDgn9KtfG/UIiC1ELcCr3NsJwIEFwohFYTiCjd95hNm8Kbckg46efqG4+0d6ZaINfQ7EeF7tH+4R6fkIvgdahvP5g4qdJ4BaGItLS3BVkaOPXi+TSI5pzpu5uwhEr+Qu8cnpuhlPXis6s61MqStmswgWEnJs5Y6gJTNqFcJ/CMVkSB21zPCTz3rCMpRBDtP949OOjMW6vA4QPabG+DB5InXx8koYcMHpEEkiNen7690mZI3A9+X5I9fKIur5Ph3wUnvILIbG8rY0IJJLkswXHeOTs1FjM7yFNHGgVrFcz1p9jsx7hXs380bNTz5Vi5MxpMeh7hpI32zuoh1IkVay0QTvHI/pyPlvJkComLIFwyQPhLMf8nemjvc0G3t9I9bIfbSz0AxzElim2XM/2l+B6z0srP7N85VKPrPi9FVYdhXEOuh8Bj6CQXo06WeFn1zmDlCneOt0H0eGN38pQ7iyRkvGGoeiULt2bTwrtjmaniL3ipHIq/yBHgLk0H44XhsYRtrXukGaXNcoY4oxLO6bXyhhjDwISllPYJjFonTfwQN9FkeHDXHRWp8ijSDChjJEBDDeii2a7JxezB3FWKJ3Jdm6YfTuXNiTu8MVMxVClLvfpfSO+qbnp6l5tpGzEg98hS2aEmDcUAvFD31P9LRXPEayZ6TXApnQ0LUKgfwTUg2j9/RXQmDsyKVHaz7cXKhh6EwbCZ3dUJShU7XRROYoSkjFYFag+Nj/uFmS2Pv1wr0v0nLqdEFWzktQwO0q0uKQchV4cpR3+oY0SBI6Qj/PStt+0uwcYH4yuGrl9rFkkfz8bzYWvQ2TnOiNVrSRglDzAYyaa6TEfd4vXKCOzhhcb7VBhU1o9iCnfmpIe4AuscAYMxLykHOdf8S4zmqP9SF9yP23gqDWXMyl87oX42YRuelnckZ7QAJnXwgAK0TrfnODaIdCnVvcDHX+o0ldCT/zFmi71LhV9T19vj7o3MHF+poCDKmLSMTkhRasks+ZEWq4wK6ax9F7lvCyJ5Ylmn7kMTHY6oOnOTg+LWFN49zJNv9ODfJpepE/1FT+IJA/ynmlDgU8ECv+/S2gIlOXQ8SxSdq5fKTRGIqmTSIaDugoxMlt4npcUIgYJT1aX1cS/cj+ga6Pn7CB63BgTaBw/LtJYroySnToh7TFUnP7rNjbOfa8XiHCsvyKJ8QAmmH1PhrbPBOpLwZzpoS//pKtajVMids9oF3k8Txu+Y1LLHsN5koHskTeLjrX8wFVaf92BEOWzYAQk4sXE6M+fSC1IBQ+otQTt3ZjieP1cECkVHQHKQcJZeubKshUHfDV6rL01oWDf2EEL9bKVLCA/HDybP0A/J1lcfAb7WeSrJGtQhFMaUz2ExbOGYqCbYlVehyMQVDnVmXAlnErKVVfgcJ5ZcU/YLDLQpbEL3teqxeg4j/WzecRSc3oOok6tPwnMTKimgvSxg4OE5t4lcz/D4/BSqO6GpDnE0T+eP4ReZhqZvR244/tIXYwTisUaMEchbCi1HkFcOJVBMiti1uC75e3eFQbgf9Xo/Hj6APNk2IU+Y6JtUBwYewLdlOV6Vo6mowhzkWmokLDUK31manukLCKL9iicBJIEoEAIJhmLw2sUmB+0pnyhmHbrRfoyO78Gze9wR2nP/HqcwejEF+FDqTk4jOqiiojGJ0xT+iFosKPOolGzVj5tekOqXUYTTtnocF74y6/8QIqaDuFA33b54PkrCHgZa6v8ODlrBpl0Hyg2KRHwcT822MLgx9dpXkzRQzILS/7c00DhLGzM9fVoVvt2hA0oHkea5lcfSttzqU12G9qVMW827qvIH9n0UeYJbEvQRvGMXd6JOKj8TukdSwXg3rwBk99zhFalgmYthH/vS1iI3ofDVkzjVWOJyrP1fLu9wG4WkTNFzc6s9d62idaJnEPqkbrx5mJaymL69p7b+K+AEnZ28wxxxC0NzW7Ys4mEj0Ewk0QLvTF8wQYhx9cmpkT9D/DiNvyW+f+wAFvlrWTyBtGNW7C4mQnWmlhFINMytIBdVLmGejTgHse/tfSVhpWk8fL+2UZ2+He+A3WYv2l3X2VDIwKSSqfyBfO5kxC0xnWlO4JTe86k8e4+YOIlP0MwPlk+eLRUgYROC7tWr0/bRMUSaM4HBQezprYxZ5dI5IRDWHNTX+jrhohCHh1yerXjo7VQ5nhO6GQBgkMDoWz2GSFQGAFwoJaPCMfIkHd7Qe64LgE4DRCJ/aZ7p/7Ubd9Hn0xJ9hIVXEGmyA6WkWfN85qyv+iGEBrb7h+BMuhZRXfdPqGd0tffAGWcbnujngx3Ik2oSvxAAsE1ZAslD4kIKKfHErxEcIfmc/OXORbSKTi2JT9FZMWcqEwkxFkUdH/blt9QldWG0NCgOoklU/6Qg6coDV3epYrGYej6xAEsihJSo4biF8V53l7xGdhTE5QRExGEICdu2L4DNlIpxaEbKipQZT5ZxfJkGGnSuS7W33h2t1dhitHATGc+I6yDetn91FLOEmivQSVYbDvQApPoj/pGqyjfvcVsAyT6jYJdyqfwCqEkFzTW2ZkTNLyD0zvF7kvdNJVRmtQYAxI/XCp/7SHX0pRQvijfKEykq/QfUCgJoESMEOtbcVGJzS3AubZo6nfkR0ckbSZ6teDjcIUzN9SAKpW2jXGIqOjNZIPBuOaKgWXrigptbo6aSD4xH/hvtJZwZU7XSD2J+1duqEefRFsxdkFpIAPWPgPlQDQbahrd3ycoXk9BgFGUE7TCAjY9SGeH3KTFG6bcxXjjkaU9nqfF95ibK+CrcXtLpM9SmUoQa7PCLT/JTzKIRLzCzi8rtFFUe4Rvcfv/sFe5QA1SaQHWONFVRW6/w4nHIh8E+K8cvVKeRuuRrR/k8H8f9RQbv3WmTvFl/V0jYRvbMNPPVtSLiOmC+MvXINfCulrKOMSoKYCvenZSsv4PUwJikDbFPmPQRXxcoliVCtK3f2BE7bI6RZefhTcnaoIsc4Ou3ZioboKt3aujG3gCyotXdqK+unnj3mxf+hvhyQ7bkELZ2sPCVuPTODK0c6jhyNRA97MpS3Vho5NTnsbmOlvgVcUSdD4YRC1EqVXrjO9gcjcgoxiLt5SwIzEX7SWRw5HGqu6XLrNy44wRyLXAA4OTZ39PHGkKDX7aS5B6surL9bmvHdZ9Vk+mFE0w0kH14j1vfvz2L1seKnHQEClNPKJDohWNH9rZsPYqTOMbuDRfzWa1Wrxc5VDq1nTLQUvsoCTNKieSftI0g7Epym4n8/IaxpVBkTxMuNb6vE/axaPvc5bGDZZ/ioQCdkzbbE0XM20gHleOp5fwAQ/dGwYOu3ZqPOs16/p+Vizm2JoiOJzQqwkMG54oG+FrGWuYoiMn6SAe891rjqe5AV69VU4M39s9ds8pRdI2wmKqQCUj2RS1JoGV9xlFCZTUfxpQ4XbvoDkeVg9yz/EGlWRvM5vP5YrEgr/PZaNcJjNVXE7iSiaR+Um6WrfDwf3kaS/v9/Mv65R4dhEGM59BYhKLbW7HEOfZCRfGCqZF7ZIR3IpIp3XjitrB/ZOBj3I0Q2gs7wO+1Bo3iQWPeyhCFY+O460KxKwqEyZ3XFFaSMJpgopPVkRqOr5gGaCqVtP5cpashUdy4FF30ttfa0CqlL3YkAa7AnHoW1LQS18rQyXpp2aGYaiL2KUi2JvPZYLay2X4ockMUrmiRmxk8oIC1MkeioIHxCc3MBMNBywtRIcQz2m2ir7Cp7jFmvagqJznNAi+2rlQgVI2Kak/1xum5g/VlQlINaPmL0Z7BkaMubTvnp2YlFk0gIAfQ9cyt7tAHHsTIvFXGdwjieX2n/JiEbHHOlkWzXT9cvzWoF0vlyn2StxHvu/s62LROX8jhxKwaJdChpcrnX9BdIuj6JqO9VTjx47pTU+/RT6qASr+kb6HRyPHPb19Ld+iUlub7rdYqmekZdW5AaqQ434JiUPkHs4SxXLFCIK9PTRq59C2pemXwzNJbyxrpJBarM/WMetZ9GmbBUIFr4YhWo4U1s0kis0ZRQE4m4jggj4z5+vPtaDQ6YWu8hwFzBo1+2LrmOPBXw8l83NzF9dkBSpWhSaCQspY4buUdHjqIAOyDYXkvHUK9vlLbVoOeBkXkz9r3LxxDXowwRyLgZ+lVqpAr4aFwe5vX9zg+kayej7A0I7wVhq6TaS0GtXH9EbdWKnW6yAlFLff41zQcPlflhjGrevNf3QtxpZ27nCX1R5qW6iJsFL7EPqoUuKnZjOs4H5WKkVrjC5S0URziwN5wuFolAyJVSFkXluh2e7NGp55/3NVfudEwgMi8169B/MRQk/m7l/rL/hUykmM8TsLv9WocK6us8n1PAAViXZiy9db5nnFx5OxBRKx5K9kLbExdZrfFlCeTPH8+LubLD9LHO0C5Q8tYt7qIBu9rhxLr5et0nj2jR0NcabhMKe2aJ0YMsFXMsv1rqKcbtIslGYC9uzrW4CK29tSjIwwSrCa1xqDFN7vBEAwbuZwfj0Psr+btR9I2EcjPoCy2ULcuv8hoQ3wQDRqWNEkxa9/1NbXyU881gs0EM2Iy8qft/4BC1RsTBTKaER9E5ao2hQkojjjQn8xGzXGL16AADJPzMbEx5RmNLNrfamV3vgVDPA6M8MOI40XilXoVQdOSqXpaRAAKlnRt18fwTCe8rFNaV+v+odNk1g2UoZ2id6S4ycaBXu7D4AuXIAh7o3a7NujBPeZEke+1CtU0pVy+nb9nmfkjQKq2seAUhBnfNkfArLyu0rHSX6CjC1QK59As1jyiaQMRgLPRFibGfhy23jfJZF8bfgjf4Tm08R7Ei/rBqLuy2Tosom/cVjtHbFS2Usx9241tcgtj4t8kjL5n7ZIyYLFVTLBF4SWt05EzP+k5vMmJFQMx7uAhnJdmn3jddO8j2R9d8os8HEoZM7z3hkXhfCqWOJsQ91qjfH0g187EoT+kGyJlc8V26Ztv+6OWPRq+iQ1M1yRMMmDH7wx+LhG1bJQKDkw/jxCP8ltOHmRWTtIdw+D89vLyYuptbqUEp8ui8oaWTrfWqdN6b77CkPDOgMh4qVhqF7/LxlojXVCpi6ZA5JZNdWQmxKx+EFpgtYRLbWOpB8xXEEq4DLjKJxrl7AObW00n3mAUegj0sONO316+o1ufpPpvO53RvAdZxoz4P/6MeMblerNykHtsa34PZIdQaxk99yVMFwjhGJqtc5KFU58wEpUJTIY+4Y6c84xZeVrmohbIMZnjMYMDg+d9WRZc+EsW3yh7RhnFQVfT81fLRKLRzQA6Bcxi6h5VPPVRJ/89tx/N9eKScUyOMdSmqaKBvcequUUK6BCKgk1Oldd8WRh/tp/oNBkcpZTRpuIMbAdND7leF6bt6MqcmJAXxZ6fnDfmoigZQ5yZ1EpWrtiYV74T6yhoO2b0GM7mRyN5IFeQCFtOVDxbvCuWcq2na12lwOwzXZwi56FL53EiXJlDPvWsln5ZRwCFFi1S8jjJyWLWItRhAgmDxaho5dqN0fjvZ20eHcoDVwqSLTV0OFIKKQjYt/TS5Y+OTaOvmDA51kSUktGvN5Rf8KmwR+Ro4j1RzReJlCXbC3yJBBPi2lzG6F6ik0kPxHl8ZbfGlaxFfKDO428esRM0g7B8bapoQ1Hr4JNAmmhYJyOCewos9yNsPt3wUa3mpYfbLjzel5UxOpygk/rmJRFItoa9AGOey/PHJPIsjSaD4pPtDp2fmAt1FPNsU0N02lmtuohZOZaUf6dcaWstM2MkzqfJIHydUF6SdZQRWwDprDLtqnB0hrSAgaA37AEq9SQQJXrngNxfZ9HdfSnO40OqYSMVX2xwjxETMKApZg5kdK+h3IJCg6RHni5m8u70Kpr0O13aYkD/BGBtJejuojQzSJPkrRoRqVJz0K09ZLnJ40OpJzMqhtOsQiaTe+gR4gbFVOEgXX1gx5fCjMuqcq6jEkSx2HGaO5L4lNTNqr1lVS+nejE1txGIqeVkrU5oW5m1Zu38k5KHur8GdUI2fdPyEx393Dj1T7ba8jY6APad1v3Y3knV+hq8PgaOYlxxMZr16taJH5gdt5K1b7Xx0e6QdY0SLxCNLQz+4SR0Pxkc1KWGihJBVrzGZDUrXdhMnZ7btBXGc2LyD/1XENrhy1HeWdAS1GfFlb/YXFL0BNCOrFc2EhJScRqDQJ6xkUv1jvqYznFeOX0GsMgdjzbwMUme6tGxWogr9B92/e6ITvDVG63V6Lt7hNuhBiVRQnrajO2N6WmElKcmonNiqSohIvCPbNklsscRvHSgmHJ2DEkmLsEeDGoVYq3Szbk/af4wm/Q3dDWVIg5ywtsiaCmg+/tINUyicxYGXO1L263XGxDiUQKdnUbxQsjSn65dYzYHIM8Fwya15eVa0p88vebRUEbxsN6h6e/h0FO0MUrNbBCKzjusIMjGRymdRpTAFlCw5No2Qemfu5J9aP8IxoczyjK59sSdjH6kbeYJNHxjQSPxztBwMC6as2SSiVigYcxaxJb8uHsYLllkn8eUeDjzIowX4neUcQ2th6A3b9DKr2Jn4s/HPxDzcEi1W1CBPWy02aRSwwhfpbKmyY7DtHRh5C51Nl08pjwgi39IHyLKQayyw8CL8lUQ17QnVn3BMu6VWcYd/ZNJ4m8PqRwtpZkNGs1SWTy/bA0gXaSu64xZcYHQKNkFr1Vjk33CjMnIvfCBcmD8LmWF8eT/acZBqi7Uc/w5Xdtfbg+D5I8mW/dDud3Ty0xMDYUcXi7GSFQSC9no1n5yGkhq4hwtuwd7d1YEb1VvlfYhcUt8OMrzDXhwt/PDyda98KwG4io4MoWM1RCqMKF/LTJdUE7WyxCdRGJsz0fGQQaeBCA3+odYEFxR1ZOq14b+oP0T/UTRQReq320wCwxsapbUeq4Y3T+DH2ZLN6SfzKlHJw1J8+sXJp7Ytim0xVwkhi7lHutg4bvzg5+He4hr7avw0YiROCN5Q1ZnzDmi7YqaE/h5o5MEYB4AujWn9AqHUEZexGduEKKU60M87PyQivleeIYc25QqM+8KnPO8TuQcuYJ2Dt0YTQdb9N8pnwpA/rKqhKz0QU6zI5iZFQmi3Qu632m39MeDmf7ZBRF+GODo36+w0nLDYhuBtXZ3uCk/4gYOYHySEEnE/okr6BOHg3rMetYYurXmz8U9BFJ3xtqSDfDe8A0zmCXXv0sAza05WL5VbeSB3MzJPnUuX8g5QgyTnZSVI+SZV34izaygq+uVQvqZqw6mU7iM5YaObCaKx2Mq10GJB5Q2dq7e1m6oYWQrYXpE+TyrBf7sCSYoHgPa8ucszJUuYlkaoukLyStsl1beBp5LZ4cBcYOmoXo1mnwXij/eqlj5hp8c7LJu9MeEgd4HyARu9MfCjY7xDfaFMNKYywDiBvmGnxlKocBBbpTEjZ+XPHxvNWOaHqj9FmiB3KlkE2KoPCmL5MCh2mGUKekEJx7Qy2IlP2J/1Rs9dZb53wFPEEXmVPnkKzJrgxpQ8wg257/Iyye5yWtU0zsoM/rpDFcEGnpfbxlnYJftwgdk+oLBhVkNBaf78kBMHouk/Vk/w9FPqpoN6ECd/uFGHPrjJksxy4UpjBYvoarDJE33/MOEShVV2S5usr5RZgUw9H9q3SPhIJC18IDXrLc6JGY6SNJqH108FbP+x1zQT6w5vrp7dZRYr9PrxA1UeCA/YRiMfpg887+DdoaYZcdhu1X2hvOiRNLqMvpR+DquliDhBNAfNguCno9hCA8Y+XoPWW/zg0O+Nm9lMsnufDAuCl+32aM2KxSVhn4JTq0dYj8cu4GHydpu+/X8LFDOVyqVXFlFAuMVq1CBb/T+AOs9ww0wJobkMk8DH3dnP2VQsTt0bJ4FhK+UF2S9g8oVtA1uMbxKpeOH7W9Xx/wjQGwsp/jYb1sJDvoDKj3DLZVmIRPv7LV+iAnkbwmVjFh+C+RPQVAYRDd33AxOaFY1+ZS/8fp9oNRVnqPcEorGpeEK9O0Qtx+0k+xPCi1oy2kf2Fb1UYVzHZGomNTQRoCW+/qVX1v5MBgZddTst+44S6yPHaBIoQNbLXJ0zuJJb/w7QdPHSvsyAgmR6V+HtvQFoXeqz/Ev5vncA/mhCDt5Yqyj5o/rPQxUmKHSGpKnEJz88raLQVn9xBcbvay/IxQ6ZdtfGoQxkhsIOrWfPaexI8jsomAOZ1qV9T5HfOJLK2hd4+jgHXYx+jXgWeR33xFQmVFRdYIAAAI2SURBVMPlxiZx0qAR5fzLuz4CmIDp5aU2rSaTntAtjOTDREO8N/8tlDODsbE5vwDs893+2T4d0Zwh1VJ+7dcOS03It6QGUt4OneU6Pi2l6Y4sRtpRMBnAePL7sI+VqmGklIuxYNNDx7fLY/kjh7q2iq4mbfwu2plCzneUgjbUEP9lHHMvHUE54jr/Hr6PhLExuxFJoWoDJqJ4KnvO/BdJOe8KScegRohXDIrJPwT9xlPf8HeGnGsQRHs7SrLCcdjvEloY0JE/cqoUELDj8setQ3jKP4vfTLwstl43Ag4cjnuhn3zgSQ7biQ9+H+dHQUtPsPKQNN4bZK1iC0u1rbwj2Hvw7+T8ApBdmQRiNbu0Urc8c2wTDyhftZ/6Zp8CUhVa7CqrVxCEA+oDpho+Ctl7B/Y6pV8/7bwVcjNbrobG8K7NqFC0Q/tRYm81/k0SP9sgNV6JzY38Ed/9KpWUv1vEZpldif9t4aBFxAzbc6lkGmYFLHYXv6XyCUGpBiAriWeQG3o6wwqD3yYv9lVormBL7qPb7kkbT7Tz7rvr/uKQ6kJPaOKmj1T6fvEbK+cIZBs9OGelc/mkTCPC4a9QS/dYECu2hDNYD/h+R06v/tQ39YPBPHBn43GzlK9NMthD8P/NVxTaK7rkd2/VLOdrw11+3eS3g4MBXcwUD2opq/gL1Dp/A0iN6FaGGBPr/hvmNnaCgwlGNqw99W38wFAaYQhXT30XPzR0hnuTv2/1O0O+23jqW/jW8H8BN3p426zMA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8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0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  Thanks to Our Board of Directors  and Volunteers on all our committees….</a:t>
            </a:r>
            <a:endParaRPr lang="en-CA" b="1" dirty="0">
              <a:solidFill>
                <a:srgbClr val="7030A0"/>
              </a:solidFill>
            </a:endParaRPr>
          </a:p>
        </p:txBody>
      </p:sp>
      <p:pic>
        <p:nvPicPr>
          <p:cNvPr id="7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3" y="0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10" y="2366963"/>
            <a:ext cx="6079253" cy="3424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999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/>
            </a:r>
            <a:br>
              <a:rPr lang="en-CA" b="1" dirty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>Our Regional Branch Chairpersons 2016, and the Regional branch board members….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66" y="2537785"/>
            <a:ext cx="5335675" cy="3424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8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MCCA Staff and </a:t>
            </a:r>
            <a:r>
              <a:rPr lang="en-CA" b="1" dirty="0" err="1" smtClean="0">
                <a:solidFill>
                  <a:srgbClr val="7030A0"/>
                </a:solidFill>
              </a:rPr>
              <a:t>allan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35" y="1874594"/>
            <a:ext cx="5878286" cy="3424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8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7030A0"/>
                </a:solidFill>
              </a:rPr>
              <a:t/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>
                <a:solidFill>
                  <a:srgbClr val="7030A0"/>
                </a:solidFill>
              </a:rPr>
              <a:t/>
            </a:r>
            <a:br>
              <a:rPr lang="en-CA" b="1" dirty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/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>
                <a:solidFill>
                  <a:srgbClr val="7030A0"/>
                </a:solidFill>
              </a:rPr>
              <a:t/>
            </a:r>
            <a:br>
              <a:rPr lang="en-CA" b="1" dirty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/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>
                <a:solidFill>
                  <a:srgbClr val="7030A0"/>
                </a:solidFill>
              </a:rPr>
              <a:t/>
            </a:r>
            <a:br>
              <a:rPr lang="en-CA" b="1" dirty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>Questions?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8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/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>About MCCA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MCCA is proud to be the voice of child care in Manitoba, the largest provincial child care association in Canada, and an affiliate member of the Canadian Child Care Federation.</a:t>
            </a:r>
          </a:p>
          <a:p>
            <a:endParaRPr lang="en-CA" sz="2000" dirty="0">
              <a:solidFill>
                <a:schemeClr val="tx1"/>
              </a:solidFill>
            </a:endParaRPr>
          </a:p>
          <a:p>
            <a:r>
              <a:rPr lang="en-CA" sz="2000" dirty="0" smtClean="0">
                <a:solidFill>
                  <a:schemeClr val="tx1"/>
                </a:solidFill>
              </a:rPr>
              <a:t>Our members join MCCA to become better informed about issues, to gain access to member services, and for great networking and professional development.</a:t>
            </a:r>
          </a:p>
          <a:p>
            <a:endParaRPr lang="en-CA" sz="2000" dirty="0">
              <a:solidFill>
                <a:schemeClr val="tx1"/>
              </a:solidFill>
            </a:endParaRPr>
          </a:p>
          <a:p>
            <a:r>
              <a:rPr lang="en-CA" sz="2000" dirty="0" smtClean="0">
                <a:solidFill>
                  <a:schemeClr val="tx1"/>
                </a:solidFill>
              </a:rPr>
              <a:t>MCCA is entirely self funded through membership dues and professional development events.  </a:t>
            </a: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4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97" y="466119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DF354D"/>
                </a:solidFill>
              </a:rPr>
              <a:t/>
            </a:r>
            <a:br>
              <a:rPr lang="en-US" b="1" dirty="0" smtClean="0">
                <a:solidFill>
                  <a:srgbClr val="DF354D"/>
                </a:solidFill>
              </a:rPr>
            </a:br>
            <a:r>
              <a:rPr lang="en-US" b="1" dirty="0" smtClean="0">
                <a:solidFill>
                  <a:srgbClr val="DF354D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Our Members in 2016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4452" cy="42145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8000" dirty="0" smtClean="0"/>
              <a:t>Full and part time child care </a:t>
            </a:r>
            <a:r>
              <a:rPr lang="en-US" sz="8000" dirty="0" err="1" smtClean="0"/>
              <a:t>centres</a:t>
            </a:r>
            <a:r>
              <a:rPr lang="en-US" sz="8000" dirty="0" smtClean="0"/>
              <a:t>: 	           501         *(73%)</a:t>
            </a:r>
          </a:p>
          <a:p>
            <a:pPr marL="0" indent="0">
              <a:buNone/>
            </a:pPr>
            <a:r>
              <a:rPr lang="en-US" sz="8000" dirty="0" smtClean="0"/>
              <a:t>Family child care providers: 		</a:t>
            </a:r>
            <a:r>
              <a:rPr lang="en-US" sz="8000" dirty="0"/>
              <a:t> </a:t>
            </a:r>
            <a:r>
              <a:rPr lang="en-US" sz="8000" dirty="0" smtClean="0"/>
              <a:t>          348         *(82%)</a:t>
            </a:r>
          </a:p>
          <a:p>
            <a:pPr marL="0" indent="0">
              <a:buNone/>
            </a:pPr>
            <a:r>
              <a:rPr lang="en-US" sz="8000" dirty="0" smtClean="0"/>
              <a:t>Full and part time ECEs:                                   1,663         *(56%)</a:t>
            </a:r>
          </a:p>
          <a:p>
            <a:pPr marL="0" indent="0">
              <a:buNone/>
            </a:pPr>
            <a:r>
              <a:rPr lang="en-US" sz="8000" dirty="0" smtClean="0"/>
              <a:t>Full and part time CCAs:                                  1,283         *(26%)</a:t>
            </a:r>
          </a:p>
          <a:p>
            <a:pPr marL="0" indent="0">
              <a:buNone/>
            </a:pPr>
            <a:r>
              <a:rPr lang="en-US" sz="8000" dirty="0" smtClean="0"/>
              <a:t>Students:                                                               29</a:t>
            </a:r>
          </a:p>
          <a:p>
            <a:pPr marL="0" indent="0">
              <a:buNone/>
            </a:pPr>
            <a:r>
              <a:rPr lang="en-US" sz="8000" dirty="0" smtClean="0"/>
              <a:t>Associates:                                                          105             </a:t>
            </a:r>
          </a:p>
          <a:p>
            <a:pPr marL="0" indent="0">
              <a:buNone/>
            </a:pPr>
            <a:r>
              <a:rPr lang="en-US" sz="8000" dirty="0" smtClean="0"/>
              <a:t> 			Total members 2016:   </a:t>
            </a:r>
            <a:r>
              <a:rPr lang="en-US" sz="8000" u="sng" dirty="0" smtClean="0"/>
              <a:t>3955</a:t>
            </a:r>
          </a:p>
          <a:p>
            <a:pPr marL="0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	</a:t>
            </a:r>
          </a:p>
          <a:p>
            <a:pPr marL="0" indent="0">
              <a:buNone/>
            </a:pPr>
            <a:r>
              <a:rPr lang="en-US" sz="8000" dirty="0" smtClean="0"/>
              <a:t> (*Estimate of total in MB)    </a:t>
            </a:r>
            <a:endParaRPr lang="en-CA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10" y="692795"/>
            <a:ext cx="2314286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MCCA Committees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Board Operations and Development</a:t>
            </a:r>
          </a:p>
          <a:p>
            <a:r>
              <a:rPr lang="en-CA" dirty="0" smtClean="0"/>
              <a:t>Child Care Benefits</a:t>
            </a:r>
          </a:p>
          <a:p>
            <a:r>
              <a:rPr lang="en-CA" dirty="0" smtClean="0"/>
              <a:t>Conference</a:t>
            </a:r>
          </a:p>
          <a:p>
            <a:r>
              <a:rPr lang="en-CA" dirty="0" smtClean="0"/>
              <a:t>Editorial</a:t>
            </a:r>
          </a:p>
          <a:p>
            <a:r>
              <a:rPr lang="en-CA" dirty="0" smtClean="0"/>
              <a:t>Ethics Committee</a:t>
            </a:r>
          </a:p>
          <a:p>
            <a:r>
              <a:rPr lang="en-CA" dirty="0" smtClean="0"/>
              <a:t>Public Policy &amp; Professionalism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CA" dirty="0" smtClean="0"/>
              <a:t>Retirement Plan Advisory</a:t>
            </a:r>
          </a:p>
          <a:p>
            <a:r>
              <a:rPr lang="en-CA" dirty="0" smtClean="0"/>
              <a:t>School Age Support</a:t>
            </a:r>
          </a:p>
          <a:p>
            <a:r>
              <a:rPr lang="en-CA" dirty="0" smtClean="0"/>
              <a:t>Finance</a:t>
            </a:r>
          </a:p>
          <a:p>
            <a:r>
              <a:rPr lang="en-CA" dirty="0" smtClean="0"/>
              <a:t>Family Child Care</a:t>
            </a:r>
          </a:p>
          <a:p>
            <a:r>
              <a:rPr lang="en-CA" dirty="0" smtClean="0"/>
              <a:t>Regional Branch Chairpersons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01" y="812993"/>
            <a:ext cx="2314286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DF354D"/>
                </a:solidFill>
              </a:rPr>
              <a:t/>
            </a:r>
            <a:br>
              <a:rPr lang="en-US" b="1" dirty="0" smtClean="0">
                <a:solidFill>
                  <a:srgbClr val="DF354D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core Member Services   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8000" dirty="0" smtClean="0"/>
              <a:t>Published 4 issues of Child Care Bridges </a:t>
            </a:r>
          </a:p>
          <a:p>
            <a:r>
              <a:rPr lang="en-US" sz="8000" dirty="0" smtClean="0"/>
              <a:t>Updated the Market Competitive Salary Guideline Scale for 2016-2017 </a:t>
            </a:r>
          </a:p>
          <a:p>
            <a:r>
              <a:rPr lang="en-US" sz="8000" dirty="0" smtClean="0"/>
              <a:t>Added books, DVD’s, video’s, to our resource library</a:t>
            </a:r>
          </a:p>
          <a:p>
            <a:r>
              <a:rPr lang="en-US" sz="8000" dirty="0" smtClean="0"/>
              <a:t>Increased participation in our group benefits plan with Health Source Plus to over 1000 plan members; liability insurance coverage for 400 </a:t>
            </a:r>
            <a:r>
              <a:rPr lang="en-US" sz="8000" dirty="0" err="1" smtClean="0"/>
              <a:t>centres</a:t>
            </a:r>
            <a:r>
              <a:rPr lang="en-US" sz="8000" dirty="0" smtClean="0"/>
              <a:t> and 320 licensed homes,  Directors &amp; Officers for 300 </a:t>
            </a:r>
            <a:r>
              <a:rPr lang="en-US" sz="8000" dirty="0" err="1" smtClean="0"/>
              <a:t>centres</a:t>
            </a:r>
            <a:endParaRPr lang="en-US" sz="8000" dirty="0" smtClean="0"/>
          </a:p>
          <a:p>
            <a:r>
              <a:rPr lang="en-US" sz="8000" dirty="0" smtClean="0"/>
              <a:t>9 award recipients &amp; 19 recognized for long service to ECE</a:t>
            </a:r>
          </a:p>
          <a:p>
            <a:r>
              <a:rPr lang="en-US" sz="8000" dirty="0" smtClean="0"/>
              <a:t>Online at </a:t>
            </a:r>
            <a:r>
              <a:rPr lang="en-US" sz="8000" dirty="0" smtClean="0">
                <a:hlinkClick r:id="rId2"/>
              </a:rPr>
              <a:t>www.mccahouse.org</a:t>
            </a:r>
            <a:endParaRPr lang="en-US" sz="8000" dirty="0" smtClean="0"/>
          </a:p>
          <a:p>
            <a:pPr marL="0" indent="0">
              <a:buNone/>
            </a:pPr>
            <a:r>
              <a:rPr lang="en-US" sz="6200" dirty="0" smtClean="0"/>
              <a:t> 	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3" y="305593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r="33227"/>
          <a:stretch>
            <a:fillRect/>
          </a:stretch>
        </p:blipFill>
        <p:spPr>
          <a:xfrm rot="5400000">
            <a:off x="9783487" y="1364055"/>
            <a:ext cx="954597" cy="2327125"/>
          </a:xfrm>
          <a:prstGeom prst="rect">
            <a:avLst/>
          </a:prstGeom>
        </p:spPr>
      </p:pic>
      <p:pic>
        <p:nvPicPr>
          <p:cNvPr id="6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8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30A0"/>
                </a:solidFill>
              </a:rPr>
              <a:t>RESOURCES &amp; </a:t>
            </a:r>
            <a:r>
              <a:rPr lang="en-CA" b="1" dirty="0" err="1" smtClean="0">
                <a:solidFill>
                  <a:srgbClr val="7030A0"/>
                </a:solidFill>
              </a:rPr>
              <a:t>iNFORMATION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Human Resources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Human Resource Management Guide for Early Learning &amp; Child Care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HR At your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Market Competitive Salary Guideline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Job Board @mccahouse.org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b="1" dirty="0" smtClean="0"/>
              <a:t>Family Child Care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Child Care &amp; Record Keeping Calendar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b="1" dirty="0" smtClean="0"/>
              <a:t>Professionalism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Code of Ethics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Volunteer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Privacy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Let Babies Be Babies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School Age Resource Handbook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35" y="4290645"/>
            <a:ext cx="3275763" cy="1748413"/>
          </a:xfrm>
          <a:prstGeom prst="rect">
            <a:avLst/>
          </a:prstGeom>
        </p:spPr>
      </p:pic>
      <p:pic>
        <p:nvPicPr>
          <p:cNvPr id="10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8" y="6010274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7030A0"/>
                </a:solidFill>
              </a:rPr>
              <a:t>CCCF &amp; </a:t>
            </a:r>
            <a:r>
              <a:rPr lang="en-CA" sz="2800" b="1" dirty="0" smtClean="0">
                <a:solidFill>
                  <a:srgbClr val="7030A0"/>
                </a:solidFill>
              </a:rPr>
              <a:t>Other Provincial </a:t>
            </a:r>
            <a:r>
              <a:rPr lang="en-CA" sz="2800" b="1" dirty="0" err="1" smtClean="0">
                <a:solidFill>
                  <a:srgbClr val="7030A0"/>
                </a:solidFill>
              </a:rPr>
              <a:t>affilates</a:t>
            </a:r>
            <a:r>
              <a:rPr lang="en-CA" sz="2800" b="1" dirty="0" smtClean="0">
                <a:solidFill>
                  <a:srgbClr val="7030A0"/>
                </a:solidFill>
              </a:rPr>
              <a:t/>
            </a:r>
            <a:br>
              <a:rPr lang="en-CA" sz="2800" b="1" dirty="0" smtClean="0">
                <a:solidFill>
                  <a:srgbClr val="7030A0"/>
                </a:solidFill>
              </a:rPr>
            </a:br>
            <a:r>
              <a:rPr lang="en-CA" sz="2800" dirty="0" smtClean="0">
                <a:solidFill>
                  <a:srgbClr val="7030A0"/>
                </a:solidFill>
              </a:rPr>
              <a:t>$25.00 </a:t>
            </a:r>
            <a:r>
              <a:rPr lang="en-CA" sz="2800" dirty="0" smtClean="0">
                <a:solidFill>
                  <a:srgbClr val="7030A0"/>
                </a:solidFill>
              </a:rPr>
              <a:t>of </a:t>
            </a:r>
            <a:r>
              <a:rPr lang="en-CA" sz="2800" dirty="0" smtClean="0">
                <a:solidFill>
                  <a:srgbClr val="7030A0"/>
                </a:solidFill>
              </a:rPr>
              <a:t>each MCCA Member </a:t>
            </a:r>
            <a:r>
              <a:rPr lang="en-CA" sz="2800" dirty="0" smtClean="0">
                <a:solidFill>
                  <a:srgbClr val="7030A0"/>
                </a:solidFill>
              </a:rPr>
              <a:t> </a:t>
            </a:r>
            <a:r>
              <a:rPr lang="en-CA" sz="2800" dirty="0" smtClean="0">
                <a:solidFill>
                  <a:srgbClr val="7030A0"/>
                </a:solidFill>
              </a:rPr>
              <a:t>Dues goes to the CCCF)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CA" sz="1800" dirty="0" smtClean="0"/>
              <a:t>Association of Early Childhood Educators of Alberta</a:t>
            </a:r>
          </a:p>
          <a:p>
            <a:r>
              <a:rPr lang="en-CA" sz="1800" dirty="0" smtClean="0"/>
              <a:t>Alberta Family Child Care Association</a:t>
            </a:r>
          </a:p>
          <a:p>
            <a:r>
              <a:rPr lang="en-CA" sz="1800" dirty="0" smtClean="0"/>
              <a:t>Association of ECEs of NFLD &amp; Labrador</a:t>
            </a:r>
          </a:p>
          <a:p>
            <a:r>
              <a:rPr lang="en-CA" sz="1800" dirty="0" smtClean="0"/>
              <a:t>Association of ECEs of Ontario</a:t>
            </a:r>
          </a:p>
          <a:p>
            <a:r>
              <a:rPr lang="en-CA" sz="1800" dirty="0" smtClean="0"/>
              <a:t>Association of ECEs of Quebec</a:t>
            </a:r>
          </a:p>
          <a:p>
            <a:r>
              <a:rPr lang="en-CA" sz="1800" dirty="0" smtClean="0"/>
              <a:t>BC Aboriginal Child Care Society</a:t>
            </a:r>
          </a:p>
          <a:p>
            <a:r>
              <a:rPr lang="en-CA" sz="1800" dirty="0" smtClean="0"/>
              <a:t>Home Child Care Association of Ontario</a:t>
            </a:r>
          </a:p>
          <a:p>
            <a:r>
              <a:rPr lang="en-CA" sz="1800" dirty="0" smtClean="0"/>
              <a:t>Yukon Child Care Association</a:t>
            </a:r>
          </a:p>
          <a:p>
            <a:pPr marL="0" indent="0">
              <a:buNone/>
            </a:pPr>
            <a:r>
              <a:rPr lang="en-CA" sz="1800" dirty="0" smtClean="0"/>
              <a:t>   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CA" sz="1800" dirty="0" smtClean="0"/>
              <a:t>BC Family Child Care Association</a:t>
            </a:r>
          </a:p>
          <a:p>
            <a:r>
              <a:rPr lang="en-CA" sz="1800" dirty="0" smtClean="0"/>
              <a:t>Certification Council of ECEs of Nova Scotia</a:t>
            </a:r>
          </a:p>
          <a:p>
            <a:r>
              <a:rPr lang="en-CA" sz="1800" dirty="0" smtClean="0"/>
              <a:t>Early Childhood Care and Education New Brunswick</a:t>
            </a:r>
          </a:p>
          <a:p>
            <a:r>
              <a:rPr lang="en-CA" sz="1800" dirty="0" smtClean="0"/>
              <a:t>Early Childhood Development Association of PEI</a:t>
            </a:r>
          </a:p>
          <a:p>
            <a:r>
              <a:rPr lang="en-CA" sz="1800" dirty="0" smtClean="0"/>
              <a:t>Nova Scotia Child Care Association</a:t>
            </a:r>
          </a:p>
          <a:p>
            <a:r>
              <a:rPr lang="en-CA" sz="1800" dirty="0"/>
              <a:t>E</a:t>
            </a:r>
            <a:r>
              <a:rPr lang="en-CA" sz="1800" dirty="0" smtClean="0"/>
              <a:t>arly Childhood Educators of BC</a:t>
            </a:r>
          </a:p>
          <a:p>
            <a:r>
              <a:rPr lang="en-CA" sz="1800" dirty="0" smtClean="0"/>
              <a:t>Saskatchewan Early Childhood</a:t>
            </a:r>
            <a:r>
              <a:rPr lang="en-US" sz="1800" dirty="0" smtClean="0"/>
              <a:t> Association</a:t>
            </a:r>
            <a:endParaRPr lang="en-CA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1" y="60078"/>
            <a:ext cx="1549166" cy="13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     6 Regional Branches</a:t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>     </a:t>
            </a:r>
            <a:r>
              <a:rPr lang="en-CA" sz="2000" b="1" dirty="0" smtClean="0">
                <a:solidFill>
                  <a:srgbClr val="7030A0"/>
                </a:solidFill>
              </a:rPr>
              <a:t>MCCA Provides funding support to Branches</a:t>
            </a:r>
            <a:endParaRPr lang="en-CA" sz="2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Three workshops and Week of the ECE Paint </a:t>
            </a:r>
            <a:r>
              <a:rPr lang="en-CA" sz="1800" dirty="0" err="1" smtClean="0"/>
              <a:t>Nite</a:t>
            </a:r>
            <a:r>
              <a:rPr lang="en-CA" sz="1800" dirty="0" smtClean="0"/>
              <a:t> fun in </a:t>
            </a:r>
            <a:r>
              <a:rPr lang="en-CA" sz="1800" u="sng" dirty="0" smtClean="0"/>
              <a:t>Central Region</a:t>
            </a:r>
          </a:p>
          <a:p>
            <a:pPr marL="0" indent="0">
              <a:buNone/>
            </a:pPr>
            <a:endParaRPr lang="en-CA" sz="1800" dirty="0" smtClean="0"/>
          </a:p>
          <a:p>
            <a:r>
              <a:rPr lang="en-CA" sz="1800" dirty="0" smtClean="0"/>
              <a:t>Two workshops held in </a:t>
            </a:r>
            <a:r>
              <a:rPr lang="en-CA" sz="1800" u="sng" dirty="0" smtClean="0"/>
              <a:t>Interlake Region</a:t>
            </a:r>
          </a:p>
          <a:p>
            <a:endParaRPr lang="en-CA" sz="1800" dirty="0" smtClean="0"/>
          </a:p>
          <a:p>
            <a:r>
              <a:rPr lang="en-CA" sz="1800" dirty="0" smtClean="0"/>
              <a:t>Two workshops and Week of the ECE bowling night held in </a:t>
            </a:r>
            <a:r>
              <a:rPr lang="en-CA" sz="1800" u="sng" dirty="0" smtClean="0"/>
              <a:t>Parklands Region</a:t>
            </a:r>
          </a:p>
          <a:p>
            <a:r>
              <a:rPr lang="en-CA" sz="1800" dirty="0" smtClean="0"/>
              <a:t>Two workshops held in </a:t>
            </a:r>
            <a:r>
              <a:rPr lang="en-CA" sz="1800" u="sng" dirty="0" smtClean="0"/>
              <a:t>Eastman.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Spring conference with 6 workshops, fall directors conference in </a:t>
            </a:r>
            <a:r>
              <a:rPr lang="en-CA" sz="1800" u="sng" dirty="0" smtClean="0"/>
              <a:t>South Central Region</a:t>
            </a:r>
          </a:p>
          <a:p>
            <a:r>
              <a:rPr lang="en-CA" sz="1800" dirty="0" smtClean="0"/>
              <a:t>Over 100 in attendance at events held in </a:t>
            </a:r>
            <a:r>
              <a:rPr lang="en-CA" sz="1800" u="sng" dirty="0" smtClean="0"/>
              <a:t>Thompson Region</a:t>
            </a:r>
          </a:p>
          <a:p>
            <a:r>
              <a:rPr lang="en-CA" sz="1800" u="sng" dirty="0" err="1" smtClean="0"/>
              <a:t>Westman</a:t>
            </a:r>
            <a:r>
              <a:rPr lang="en-CA" sz="1800" u="sng" dirty="0" smtClean="0"/>
              <a:t> </a:t>
            </a:r>
            <a:r>
              <a:rPr lang="en-CA" sz="1800" dirty="0" smtClean="0"/>
              <a:t>Region worked to increase professional development at spring &amp; fall events  and improve communications with members</a:t>
            </a:r>
            <a:endParaRPr lang="en-CA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01" y="692795"/>
            <a:ext cx="2314286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2014</TotalTime>
  <Words>801</Words>
  <Application>Microsoft Office PowerPoint</Application>
  <PresentationFormat>Widescreen</PresentationFormat>
  <Paragraphs>171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Tw Cen MT</vt:lpstr>
      <vt:lpstr>Droplet</vt:lpstr>
      <vt:lpstr>Acrobat Document</vt:lpstr>
      <vt:lpstr>PowerPoint Presentation</vt:lpstr>
      <vt:lpstr>           Our Mission</vt:lpstr>
      <vt:lpstr> About MCCA</vt:lpstr>
      <vt:lpstr>  Our Members in 2016</vt:lpstr>
      <vt:lpstr>MCCA Committees</vt:lpstr>
      <vt:lpstr> core Member Services   </vt:lpstr>
      <vt:lpstr>RESOURCES &amp; iNFORMATION</vt:lpstr>
      <vt:lpstr>CCCF &amp; Other Provincial affilates $25.00 of each MCCA Member  Dues goes to the CCCF)</vt:lpstr>
      <vt:lpstr>     6 Regional Branches      MCCA Provides funding support to Branches</vt:lpstr>
      <vt:lpstr>Advocating for Child Care as a service and as a profession</vt:lpstr>
      <vt:lpstr>Educating the public</vt:lpstr>
      <vt:lpstr>Provincial Election Forum on Child Care</vt:lpstr>
      <vt:lpstr>MCCA/Probe Research project</vt:lpstr>
      <vt:lpstr>   Professional  Development  2016</vt:lpstr>
      <vt:lpstr>1073 participants at the Winter workshops</vt:lpstr>
      <vt:lpstr>Celebrating 25th Annual Week of the ECE!</vt:lpstr>
      <vt:lpstr>Be Inspired, Be Incredible Conference 2016</vt:lpstr>
      <vt:lpstr>Conference awards banquet Recognizing outstanding memberS!</vt:lpstr>
      <vt:lpstr> 1328 participants at the fall workshops </vt:lpstr>
      <vt:lpstr>98 Delegates at the 17th annual Directors Conference</vt:lpstr>
      <vt:lpstr>22 Personalized Professional Development Events</vt:lpstr>
      <vt:lpstr> Training For New Ethics Guides 2016</vt:lpstr>
      <vt:lpstr>Pedagogical leadership</vt:lpstr>
      <vt:lpstr> Coming in 2017</vt:lpstr>
      <vt:lpstr>  Thanks to Our Board of Directors  and Volunteers on all our committees….</vt:lpstr>
      <vt:lpstr> Our Regional Branch Chairpersons 2016, and the Regional branch board members….</vt:lpstr>
      <vt:lpstr>MCCA Staff and allan</vt:lpstr>
      <vt:lpstr>      Questions?</vt:lpstr>
    </vt:vector>
  </TitlesOfParts>
  <Company>MCCA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Manitoba Child Care Association</dc:title>
  <dc:creator>Pat Wege</dc:creator>
  <cp:lastModifiedBy>Pat Wege</cp:lastModifiedBy>
  <cp:revision>150</cp:revision>
  <cp:lastPrinted>2016-04-28T19:00:42Z</cp:lastPrinted>
  <dcterms:created xsi:type="dcterms:W3CDTF">2014-04-07T17:14:43Z</dcterms:created>
  <dcterms:modified xsi:type="dcterms:W3CDTF">2017-05-15T15:09:32Z</dcterms:modified>
</cp:coreProperties>
</file>