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7" r:id="rId3"/>
    <p:sldId id="257" r:id="rId4"/>
    <p:sldId id="260" r:id="rId5"/>
    <p:sldId id="258" r:id="rId6"/>
    <p:sldId id="261" r:id="rId7"/>
    <p:sldId id="259" r:id="rId8"/>
    <p:sldId id="278" r:id="rId9"/>
    <p:sldId id="264" r:id="rId10"/>
    <p:sldId id="263" r:id="rId11"/>
    <p:sldId id="277" r:id="rId12"/>
    <p:sldId id="279" r:id="rId13"/>
    <p:sldId id="280" r:id="rId14"/>
    <p:sldId id="265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54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2015-05-11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183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2015-05-11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691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2015-05-11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45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2015-05-11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220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2015-05-11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98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2015-05-11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75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2015-05-11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55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2015-05-11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12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2015-05-11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202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2015-05-11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361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CD4-A4BB-4F49-92F7-8C34A5007D14}" type="datetimeFigureOut">
              <a:rPr lang="en-CA" smtClean="0"/>
              <a:t>2015-05-11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50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9CD4-A4BB-4F49-92F7-8C34A5007D14}" type="datetimeFigureOut">
              <a:rPr lang="en-CA" smtClean="0"/>
              <a:t>2015-05-11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F29C6-975B-40DE-B685-CFB64ECED1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1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6304" y="20164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389587"/>
            <a:ext cx="7766936" cy="1758146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DF354D"/>
                </a:solidFill>
              </a:rPr>
              <a:t>40</a:t>
            </a:r>
            <a:r>
              <a:rPr lang="en-US" sz="4400" b="1" i="1" baseline="30000" dirty="0" smtClean="0">
                <a:solidFill>
                  <a:srgbClr val="DF354D"/>
                </a:solidFill>
              </a:rPr>
              <a:t>Th</a:t>
            </a:r>
            <a:r>
              <a:rPr lang="en-US" sz="4400" b="1" i="1" dirty="0" smtClean="0">
                <a:solidFill>
                  <a:srgbClr val="DF354D"/>
                </a:solidFill>
              </a:rPr>
              <a:t> Annual General Meeting</a:t>
            </a:r>
          </a:p>
          <a:p>
            <a:pPr algn="ctr"/>
            <a:r>
              <a:rPr lang="en-US" sz="4400" b="1" i="1" dirty="0" smtClean="0">
                <a:solidFill>
                  <a:srgbClr val="DF354D"/>
                </a:solidFill>
              </a:rPr>
              <a:t>Thursday, May 21, 2015</a:t>
            </a:r>
          </a:p>
          <a:p>
            <a:pPr algn="ctr"/>
            <a:endParaRPr lang="en-US" sz="4400" b="1" i="1" dirty="0">
              <a:solidFill>
                <a:srgbClr val="DF354D"/>
              </a:solidFill>
            </a:endParaRPr>
          </a:p>
        </p:txBody>
      </p:sp>
      <p:pic>
        <p:nvPicPr>
          <p:cNvPr id="1026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972683"/>
            <a:ext cx="46464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Image result for firework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Image result for fireworks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647" y="674189"/>
            <a:ext cx="3240000" cy="29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DF354D"/>
                </a:solidFill>
              </a:rPr>
              <a:t> </a:t>
            </a:r>
            <a:br>
              <a:rPr lang="en-US" b="1" dirty="0" smtClean="0">
                <a:solidFill>
                  <a:srgbClr val="DF354D"/>
                </a:solidFill>
              </a:rPr>
            </a:br>
            <a:r>
              <a:rPr lang="en-US" b="1" dirty="0">
                <a:solidFill>
                  <a:srgbClr val="DF354D"/>
                </a:solidFill>
              </a:rPr>
              <a:t/>
            </a:r>
            <a:br>
              <a:rPr lang="en-US" b="1" dirty="0">
                <a:solidFill>
                  <a:srgbClr val="DF354D"/>
                </a:solidFill>
              </a:rPr>
            </a:br>
            <a:r>
              <a:rPr lang="en-US" sz="4900" b="1" dirty="0" smtClean="0">
                <a:solidFill>
                  <a:srgbClr val="DF354D"/>
                </a:solidFill>
              </a:rPr>
              <a:t>In 2015 We Will…..</a:t>
            </a:r>
            <a:br>
              <a:rPr lang="en-US" sz="4900" b="1" dirty="0" smtClean="0">
                <a:solidFill>
                  <a:srgbClr val="DF354D"/>
                </a:solidFill>
              </a:rPr>
            </a:br>
            <a:endParaRPr lang="en-CA" sz="49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Continue to lead, advocate, and provide a wide range of member services. </a:t>
            </a:r>
          </a:p>
          <a:p>
            <a:pPr marL="0" indent="0" algn="ctr">
              <a:buNone/>
            </a:pPr>
            <a:endParaRPr lang="en-US" sz="3200" dirty="0" smtClean="0"/>
          </a:p>
          <a:p>
            <a:r>
              <a:rPr lang="en-US" dirty="0" smtClean="0"/>
              <a:t>Encourage more  members to use the membership managed software (YM)</a:t>
            </a:r>
          </a:p>
          <a:p>
            <a:r>
              <a:rPr lang="en-US" dirty="0" smtClean="0"/>
              <a:t>Update our MCSGS 2015-2016</a:t>
            </a:r>
          </a:p>
          <a:p>
            <a:r>
              <a:rPr lang="en-US" dirty="0" smtClean="0"/>
              <a:t>Work with the Commission on Early Learning and Child Care</a:t>
            </a:r>
          </a:p>
          <a:p>
            <a:r>
              <a:rPr lang="en-US" dirty="0" smtClean="0"/>
              <a:t>Prepare  resources for the upcoming federal and provincial elections </a:t>
            </a:r>
          </a:p>
          <a:p>
            <a:r>
              <a:rPr lang="en-US" dirty="0" smtClean="0"/>
              <a:t>Hold </a:t>
            </a:r>
            <a:r>
              <a:rPr lang="en-US" smtClean="0"/>
              <a:t>the first  </a:t>
            </a:r>
            <a:r>
              <a:rPr lang="en-US" dirty="0" smtClean="0"/>
              <a:t>Pedagogical Leader Institute, Oct 15 - 17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3" y="305593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2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rgbClr val="C00000"/>
                </a:solidFill>
              </a:rPr>
              <a:t>Thank you to our board of </a:t>
            </a:r>
            <a:r>
              <a:rPr lang="en-CA" b="1" dirty="0" smtClean="0">
                <a:solidFill>
                  <a:srgbClr val="C00000"/>
                </a:solidFill>
              </a:rPr>
              <a:t>directors!</a:t>
            </a:r>
            <a:endParaRPr lang="en-CA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3" y="0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9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C00000"/>
                </a:solidFill>
              </a:rPr>
              <a:t>And to our staff!</a:t>
            </a:r>
            <a:endParaRPr lang="en-CA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3" y="305593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7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C00000"/>
                </a:solidFill>
              </a:rPr>
              <a:t>And of course…our members!</a:t>
            </a:r>
            <a:endParaRPr lang="en-CA" b="1" dirty="0">
              <a:solidFill>
                <a:srgbClr val="C00000"/>
              </a:solidFill>
            </a:endParaRPr>
          </a:p>
        </p:txBody>
      </p:sp>
      <p:pic>
        <p:nvPicPr>
          <p:cNvPr id="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3" y="230188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854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Remember - MCCA Rocks!</a:t>
            </a:r>
            <a:endParaRPr lang="en-CA" sz="5400" dirty="0">
              <a:solidFill>
                <a:srgbClr val="C00000"/>
              </a:solidFill>
            </a:endParaRPr>
          </a:p>
        </p:txBody>
      </p:sp>
      <p:pic>
        <p:nvPicPr>
          <p:cNvPr id="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3" y="230188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21" y="1825625"/>
            <a:ext cx="4972957" cy="4351338"/>
          </a:xfrm>
        </p:spPr>
      </p:pic>
    </p:spTree>
    <p:extLst>
      <p:ext uri="{BB962C8B-B14F-4D97-AF65-F5344CB8AC3E}">
        <p14:creationId xmlns:p14="http://schemas.microsoft.com/office/powerpoint/2010/main" val="31262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095500"/>
            <a:ext cx="10515600" cy="3181350"/>
          </a:xfrm>
        </p:spPr>
        <p:txBody>
          <a:bodyPr>
            <a:normAutofit/>
          </a:bodyPr>
          <a:lstStyle/>
          <a:p>
            <a:pPr algn="ctr"/>
            <a:r>
              <a:rPr lang="en-CA" sz="6600" b="1" dirty="0" smtClean="0">
                <a:solidFill>
                  <a:srgbClr val="DF354D"/>
                </a:solidFill>
              </a:rPr>
              <a:t>Questions? </a:t>
            </a:r>
            <a:endParaRPr lang="en-CA" sz="6600" b="1" dirty="0">
              <a:solidFill>
                <a:srgbClr val="DF354D"/>
              </a:solidFill>
            </a:endParaRPr>
          </a:p>
        </p:txBody>
      </p:sp>
      <p:pic>
        <p:nvPicPr>
          <p:cNvPr id="3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3" y="230188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4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45" r="-10444"/>
          <a:stretch/>
        </p:blipFill>
        <p:spPr>
          <a:xfrm>
            <a:off x="1271397" y="1866899"/>
            <a:ext cx="9171828" cy="401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</a:rPr>
              <a:t>             Proud to celebrate 40 years of leadership, advocacy </a:t>
            </a:r>
            <a:br>
              <a:rPr lang="en-CA" sz="3600" b="1" dirty="0" smtClean="0">
                <a:solidFill>
                  <a:srgbClr val="C00000"/>
                </a:solidFill>
              </a:rPr>
            </a:br>
            <a:r>
              <a:rPr lang="en-CA" sz="3600" b="1" dirty="0" smtClean="0">
                <a:solidFill>
                  <a:srgbClr val="C00000"/>
                </a:solidFill>
              </a:rPr>
              <a:t>and member services!</a:t>
            </a:r>
            <a:endParaRPr lang="en-CA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65086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DF354D"/>
                </a:solidFill>
              </a:rPr>
              <a:t/>
            </a:r>
            <a:br>
              <a:rPr lang="en-US" b="1" dirty="0" smtClean="0">
                <a:solidFill>
                  <a:srgbClr val="DF354D"/>
                </a:solidFill>
              </a:rPr>
            </a:br>
            <a:r>
              <a:rPr lang="en-US" b="1" dirty="0" smtClean="0">
                <a:solidFill>
                  <a:srgbClr val="DF354D"/>
                </a:solidFill>
              </a:rPr>
              <a:t>Our Mission</a:t>
            </a:r>
            <a:endParaRPr lang="en-CA" b="1" dirty="0">
              <a:solidFill>
                <a:srgbClr val="DF35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To advocate for a quality system of child care, to advance early childhood education as a profession, and to provide services to our members. 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			    </a:t>
            </a:r>
            <a:r>
              <a:rPr lang="en-US" sz="4800" b="1" dirty="0" smtClean="0">
                <a:solidFill>
                  <a:srgbClr val="DF354D"/>
                </a:solidFill>
                <a:latin typeface="+mj-lt"/>
              </a:rPr>
              <a:t>Our Vision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To promote and support an exceptional early learning and child care system by fueling our members to be proud and excited to belong to a progressive, respected profession.</a:t>
            </a:r>
            <a:endParaRPr lang="en-US" sz="3200" dirty="0"/>
          </a:p>
        </p:txBody>
      </p:sp>
      <p:pic>
        <p:nvPicPr>
          <p:cNvPr id="2050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3" y="305593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7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DF354D"/>
                </a:solidFill>
              </a:rPr>
              <a:t/>
            </a:r>
            <a:br>
              <a:rPr lang="en-US" b="1" dirty="0" smtClean="0">
                <a:solidFill>
                  <a:srgbClr val="DF354D"/>
                </a:solidFill>
              </a:rPr>
            </a:br>
            <a:r>
              <a:rPr lang="en-US" b="1" dirty="0" smtClean="0">
                <a:solidFill>
                  <a:srgbClr val="DF354D"/>
                </a:solidFill>
              </a:rPr>
              <a:t>Our Members in 2014</a:t>
            </a:r>
            <a:endParaRPr lang="en-CA" b="1" dirty="0">
              <a:solidFill>
                <a:srgbClr val="DF35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Full and part time child care </a:t>
            </a:r>
            <a:r>
              <a:rPr lang="en-US" sz="3000" dirty="0" err="1" smtClean="0"/>
              <a:t>centres</a:t>
            </a:r>
            <a:r>
              <a:rPr lang="en-US" sz="3000" dirty="0" smtClean="0"/>
              <a:t>: 		        490         *(74%)</a:t>
            </a:r>
          </a:p>
          <a:p>
            <a:pPr marL="0" indent="0">
              <a:buNone/>
            </a:pPr>
            <a:r>
              <a:rPr lang="en-US" sz="3000" dirty="0" smtClean="0"/>
              <a:t>Family child care providers: 			        348         *(82%)</a:t>
            </a:r>
          </a:p>
          <a:p>
            <a:pPr marL="0" indent="0">
              <a:buNone/>
            </a:pPr>
            <a:r>
              <a:rPr lang="en-US" sz="3000" dirty="0" smtClean="0"/>
              <a:t>Full and part time ECEs:                                          1,648         *(59%)</a:t>
            </a:r>
          </a:p>
          <a:p>
            <a:pPr marL="0" indent="0">
              <a:buNone/>
            </a:pPr>
            <a:r>
              <a:rPr lang="en-US" sz="3000" dirty="0" smtClean="0"/>
              <a:t>Full and part time CCAs:                                         1,326         *(33%)</a:t>
            </a:r>
          </a:p>
          <a:p>
            <a:pPr marL="0" indent="0">
              <a:buNone/>
            </a:pPr>
            <a:r>
              <a:rPr lang="en-US" sz="3000" dirty="0" smtClean="0"/>
              <a:t>Students:                                                                        34</a:t>
            </a:r>
          </a:p>
          <a:p>
            <a:pPr marL="0" indent="0">
              <a:buNone/>
            </a:pPr>
            <a:r>
              <a:rPr lang="en-US" sz="3000" dirty="0" smtClean="0"/>
              <a:t>Associates:                                                                   123</a:t>
            </a:r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 </a:t>
            </a:r>
            <a:r>
              <a:rPr lang="en-US" sz="3000" b="1" dirty="0" smtClean="0"/>
              <a:t>TOTAL MEMBERS:  3969</a:t>
            </a:r>
            <a:endParaRPr lang="en-US" sz="3000" b="1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(*Estimate of total in MB)    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07" y="230188"/>
            <a:ext cx="2314286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DF354D"/>
                </a:solidFill>
              </a:rPr>
              <a:t/>
            </a:r>
            <a:br>
              <a:rPr lang="en-US" b="1" dirty="0" smtClean="0">
                <a:solidFill>
                  <a:srgbClr val="DF354D"/>
                </a:solidFill>
              </a:rPr>
            </a:br>
            <a:r>
              <a:rPr lang="en-US" b="1" dirty="0" smtClean="0">
                <a:solidFill>
                  <a:srgbClr val="DF354D"/>
                </a:solidFill>
              </a:rPr>
              <a:t>Member Services in 2014 </a:t>
            </a:r>
            <a:endParaRPr lang="en-CA" b="1" dirty="0">
              <a:solidFill>
                <a:srgbClr val="DF35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Published 4 issues of Child Care Bridges</a:t>
            </a:r>
          </a:p>
          <a:p>
            <a:r>
              <a:rPr lang="en-US" dirty="0" smtClean="0"/>
              <a:t>Recognized the achievements &amp; milestones of  37 members</a:t>
            </a:r>
          </a:p>
          <a:p>
            <a:r>
              <a:rPr lang="en-US" dirty="0" smtClean="0"/>
              <a:t>Published the MCSGS 2014-2015</a:t>
            </a:r>
          </a:p>
          <a:p>
            <a:r>
              <a:rPr lang="en-US" dirty="0" smtClean="0"/>
              <a:t>Added new resources to our library</a:t>
            </a:r>
          </a:p>
          <a:p>
            <a:r>
              <a:rPr lang="en-US" dirty="0" smtClean="0"/>
              <a:t>Achieved cost containment  for all our insurance programs</a:t>
            </a:r>
          </a:p>
          <a:p>
            <a:r>
              <a:rPr lang="en-US" dirty="0" smtClean="0"/>
              <a:t>Ensured our SMPPP and group RRSP comply with CAP guidelines</a:t>
            </a:r>
          </a:p>
          <a:p>
            <a:r>
              <a:rPr lang="en-US" dirty="0" smtClean="0"/>
              <a:t>Celebrated the 23rd Annual Week of the ECE</a:t>
            </a:r>
          </a:p>
          <a:p>
            <a:r>
              <a:rPr lang="en-US" dirty="0" smtClean="0"/>
              <a:t>Supported the work of 10 committees &amp; 6 regional branches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389" y="365125"/>
            <a:ext cx="2438611" cy="3194581"/>
          </a:xfrm>
          <a:prstGeom prst="rect">
            <a:avLst/>
          </a:prstGeom>
        </p:spPr>
      </p:pic>
      <p:pic>
        <p:nvPicPr>
          <p:cNvPr id="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3" y="305593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4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Professional Development in 2014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37</a:t>
            </a:r>
            <a:r>
              <a:rPr lang="en-US" baseline="30000" dirty="0" smtClean="0"/>
              <a:t>th</a:t>
            </a:r>
            <a:r>
              <a:rPr lang="en-US" dirty="0" smtClean="0"/>
              <a:t> Annual Provincial Conference </a:t>
            </a:r>
            <a:r>
              <a:rPr lang="en-US" i="1" dirty="0" smtClean="0"/>
              <a:t>Wisdom Begins with Wonder, </a:t>
            </a:r>
            <a:r>
              <a:rPr lang="en-US" dirty="0" smtClean="0"/>
              <a:t>attended by 1162 delegates</a:t>
            </a:r>
          </a:p>
          <a:p>
            <a:endParaRPr lang="en-US" i="1" dirty="0" smtClean="0"/>
          </a:p>
          <a:p>
            <a:r>
              <a:rPr lang="en-US" dirty="0" smtClean="0"/>
              <a:t>Winter workshops attended by 1177 participants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Annual Directors conference, </a:t>
            </a:r>
            <a:r>
              <a:rPr lang="en-US" i="1" dirty="0" smtClean="0"/>
              <a:t>Spirit of the Leader”, </a:t>
            </a:r>
            <a:r>
              <a:rPr lang="en-US" dirty="0" smtClean="0"/>
              <a:t> attended by 118 administrators</a:t>
            </a:r>
          </a:p>
          <a:p>
            <a:endParaRPr lang="en-US" dirty="0"/>
          </a:p>
          <a:p>
            <a:r>
              <a:rPr lang="en-US" dirty="0" smtClean="0"/>
              <a:t>Fall workshops attended by 1350 participants</a:t>
            </a:r>
          </a:p>
          <a:p>
            <a:endParaRPr lang="en-US" dirty="0"/>
          </a:p>
          <a:p>
            <a:r>
              <a:rPr lang="en-US" dirty="0" smtClean="0"/>
              <a:t> Lunch &amp; Learn sessions for administrators and 11 personalized events</a:t>
            </a:r>
            <a:endParaRPr lang="en-US" dirty="0"/>
          </a:p>
          <a:p>
            <a:endParaRPr lang="en-CA" i="1" dirty="0"/>
          </a:p>
        </p:txBody>
      </p:sp>
      <p:pic>
        <p:nvPicPr>
          <p:cNvPr id="4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Advocating for Quality in 2014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60787"/>
            <a:ext cx="8596668" cy="4480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Provincial Pre-Budget Consultations 2014</a:t>
            </a:r>
          </a:p>
          <a:p>
            <a:r>
              <a:rPr lang="en-US" dirty="0" smtClean="0"/>
              <a:t>Meetings with the Family Services &amp; Education Ministers and opposition members</a:t>
            </a:r>
            <a:endParaRPr lang="en-US" dirty="0"/>
          </a:p>
          <a:p>
            <a:r>
              <a:rPr lang="en-US" dirty="0" smtClean="0"/>
              <a:t>Developed recommendations to Government</a:t>
            </a:r>
          </a:p>
          <a:p>
            <a:r>
              <a:rPr lang="en-US" dirty="0" smtClean="0"/>
              <a:t>Meetings with Manitoba Early Learning and Child Care</a:t>
            </a:r>
          </a:p>
          <a:p>
            <a:r>
              <a:rPr lang="en-US" dirty="0" smtClean="0"/>
              <a:t>On the steering committee for </a:t>
            </a:r>
            <a:r>
              <a:rPr lang="en-US" dirty="0" err="1" smtClean="0"/>
              <a:t>ChildCare</a:t>
            </a:r>
            <a:r>
              <a:rPr lang="en-US" dirty="0" smtClean="0"/>
              <a:t> 2020</a:t>
            </a:r>
          </a:p>
          <a:p>
            <a:r>
              <a:rPr lang="en-US" dirty="0" smtClean="0"/>
              <a:t>Represented on the Recruitment &amp; Retention Roundtable</a:t>
            </a:r>
          </a:p>
          <a:p>
            <a:r>
              <a:rPr lang="en-US" dirty="0" smtClean="0"/>
              <a:t>Represented on the Commission on ELCC</a:t>
            </a:r>
            <a:endParaRPr lang="en-US" dirty="0"/>
          </a:p>
        </p:txBody>
      </p:sp>
      <p:pic>
        <p:nvPicPr>
          <p:cNvPr id="4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3" y="248581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0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C00000"/>
                </a:solidFill>
              </a:rPr>
              <a:t/>
            </a:r>
            <a:br>
              <a:rPr lang="en-CA" b="1" dirty="0" smtClean="0">
                <a:solidFill>
                  <a:srgbClr val="C00000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New Projects in 2014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Completed the upgrade and redesign of our website</a:t>
            </a:r>
          </a:p>
          <a:p>
            <a:r>
              <a:rPr lang="en-CA" dirty="0" smtClean="0"/>
              <a:t>Completed the upgrade and revisions to our Human Resource Management Guide for Early  Learning and Child Care Programs</a:t>
            </a:r>
          </a:p>
          <a:p>
            <a:r>
              <a:rPr lang="en-CA" dirty="0" smtClean="0"/>
              <a:t>Modernized our group benefits plan by adding new options and introduced a retiree plan </a:t>
            </a:r>
          </a:p>
          <a:p>
            <a:r>
              <a:rPr lang="en-CA" dirty="0" smtClean="0"/>
              <a:t>Introduced  a new member managed software:  Your Membership</a:t>
            </a:r>
          </a:p>
          <a:p>
            <a:r>
              <a:rPr lang="en-CA" dirty="0" smtClean="0"/>
              <a:t>Made enhancements to our liability insurance plan</a:t>
            </a:r>
            <a:endParaRPr lang="en-CA" dirty="0"/>
          </a:p>
        </p:txBody>
      </p:sp>
      <p:pic>
        <p:nvPicPr>
          <p:cNvPr id="4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3" y="305593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2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Community Relationships in 2014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Provincial Health Child Advisory Committee</a:t>
            </a:r>
          </a:p>
          <a:p>
            <a:r>
              <a:rPr lang="en-US" dirty="0" err="1" smtClean="0"/>
              <a:t>Educaring</a:t>
            </a:r>
            <a:r>
              <a:rPr lang="en-US" dirty="0" smtClean="0"/>
              <a:t> Committee </a:t>
            </a:r>
          </a:p>
          <a:p>
            <a:r>
              <a:rPr lang="en-US" dirty="0" smtClean="0"/>
              <a:t>Manitoba School Boards Association</a:t>
            </a:r>
          </a:p>
          <a:p>
            <a:r>
              <a:rPr lang="en-US" smtClean="0"/>
              <a:t>Manitoba </a:t>
            </a:r>
            <a:r>
              <a:rPr lang="en-US" dirty="0" smtClean="0"/>
              <a:t>Association of School  Superintendents</a:t>
            </a:r>
          </a:p>
          <a:p>
            <a:r>
              <a:rPr lang="en-US" dirty="0" smtClean="0"/>
              <a:t> Manitoba Early Learning &amp; Child Care</a:t>
            </a:r>
          </a:p>
          <a:p>
            <a:r>
              <a:rPr lang="en-US" dirty="0" smtClean="0"/>
              <a:t> Healthy Child Manitoba</a:t>
            </a:r>
          </a:p>
          <a:p>
            <a:r>
              <a:rPr lang="en-US" dirty="0" smtClean="0"/>
              <a:t>RRC ECE Advisory Committee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Canadian Child Care Federation Member Council</a:t>
            </a:r>
          </a:p>
          <a:p>
            <a:endParaRPr lang="en-US" dirty="0"/>
          </a:p>
          <a:p>
            <a:r>
              <a:rPr lang="en-US" dirty="0" smtClean="0"/>
              <a:t>Early Childhood Education Program Approval Committee</a:t>
            </a:r>
          </a:p>
          <a:p>
            <a:endParaRPr lang="en-US" dirty="0"/>
          </a:p>
          <a:p>
            <a:r>
              <a:rPr lang="en-US" dirty="0" smtClean="0"/>
              <a:t>Community Living Manitoba Inclusion Committee</a:t>
            </a:r>
          </a:p>
          <a:p>
            <a:endParaRPr lang="en-US" dirty="0"/>
          </a:p>
          <a:p>
            <a:r>
              <a:rPr lang="en-US" dirty="0" smtClean="0"/>
              <a:t>Provincial Council of Women</a:t>
            </a:r>
          </a:p>
          <a:p>
            <a:endParaRPr lang="en-US" dirty="0"/>
          </a:p>
          <a:p>
            <a:r>
              <a:rPr lang="en-US" dirty="0" smtClean="0"/>
              <a:t>Provincial Nutrition Strategy</a:t>
            </a:r>
            <a:endParaRPr lang="en-CA" dirty="0"/>
          </a:p>
        </p:txBody>
      </p:sp>
      <p:pic>
        <p:nvPicPr>
          <p:cNvPr id="5" name="Picture 1" descr="\\server-2\Users\dpearson\Desktop\mcca-logo-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88"/>
            <a:ext cx="2305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406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  </vt:lpstr>
      <vt:lpstr>             Proud to celebrate 40 years of leadership, advocacy  and member services!</vt:lpstr>
      <vt:lpstr> Our Mission</vt:lpstr>
      <vt:lpstr> Our Members in 2014</vt:lpstr>
      <vt:lpstr> Member Services in 2014 </vt:lpstr>
      <vt:lpstr> Professional Development in 2014</vt:lpstr>
      <vt:lpstr> Advocating for Quality in 2014</vt:lpstr>
      <vt:lpstr> New Projects in 2014</vt:lpstr>
      <vt:lpstr> Community Relationships in 2014</vt:lpstr>
      <vt:lpstr>   In 2015 We Will….. </vt:lpstr>
      <vt:lpstr>Thank you to our board of directors!</vt:lpstr>
      <vt:lpstr>And to our staff!</vt:lpstr>
      <vt:lpstr>And of course…our members!</vt:lpstr>
      <vt:lpstr> Remember - MCCA Rocks!</vt:lpstr>
      <vt:lpstr>Questions? </vt:lpstr>
    </vt:vector>
  </TitlesOfParts>
  <Company>MCCA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Manitoba Child Care Association</dc:title>
  <dc:creator>Pat Wege</dc:creator>
  <cp:lastModifiedBy>Pat Wege</cp:lastModifiedBy>
  <cp:revision>55</cp:revision>
  <dcterms:created xsi:type="dcterms:W3CDTF">2014-04-07T17:14:43Z</dcterms:created>
  <dcterms:modified xsi:type="dcterms:W3CDTF">2015-05-11T19:09:52Z</dcterms:modified>
</cp:coreProperties>
</file>